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6"/>
  </p:notesMasterIdLst>
  <p:sldIdLst>
    <p:sldId id="256" r:id="rId2"/>
    <p:sldId id="311" r:id="rId3"/>
    <p:sldId id="258" r:id="rId4"/>
    <p:sldId id="261" r:id="rId5"/>
    <p:sldId id="284" r:id="rId6"/>
    <p:sldId id="260" r:id="rId7"/>
    <p:sldId id="259" r:id="rId8"/>
    <p:sldId id="282" r:id="rId9"/>
    <p:sldId id="262" r:id="rId10"/>
    <p:sldId id="312" r:id="rId11"/>
    <p:sldId id="266" r:id="rId12"/>
    <p:sldId id="313" r:id="rId13"/>
    <p:sldId id="267" r:id="rId14"/>
    <p:sldId id="314" r:id="rId15"/>
    <p:sldId id="276" r:id="rId16"/>
    <p:sldId id="269" r:id="rId17"/>
    <p:sldId id="326" r:id="rId18"/>
    <p:sldId id="328" r:id="rId19"/>
    <p:sldId id="319" r:id="rId20"/>
    <p:sldId id="270" r:id="rId21"/>
    <p:sldId id="320" r:id="rId22"/>
    <p:sldId id="286" r:id="rId23"/>
    <p:sldId id="321" r:id="rId24"/>
    <p:sldId id="334" r:id="rId25"/>
    <p:sldId id="342" r:id="rId26"/>
    <p:sldId id="349" r:id="rId27"/>
    <p:sldId id="350" r:id="rId28"/>
    <p:sldId id="336" r:id="rId29"/>
    <p:sldId id="348" r:id="rId30"/>
    <p:sldId id="345" r:id="rId31"/>
    <p:sldId id="333" r:id="rId32"/>
    <p:sldId id="352" r:id="rId33"/>
    <p:sldId id="351" r:id="rId34"/>
    <p:sldId id="340" r:id="rId35"/>
    <p:sldId id="346" r:id="rId36"/>
    <p:sldId id="341" r:id="rId37"/>
    <p:sldId id="281" r:id="rId38"/>
    <p:sldId id="353" r:id="rId39"/>
    <p:sldId id="322" r:id="rId40"/>
    <p:sldId id="354" r:id="rId41"/>
    <p:sldId id="347" r:id="rId42"/>
    <p:sldId id="275" r:id="rId43"/>
    <p:sldId id="290" r:id="rId44"/>
    <p:sldId id="287" r:id="rId4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Open Sans SemiBold" panose="020B0706030804020204" pitchFamily="34" charset="0"/>
      <p:regular r:id="rId57"/>
      <p:bold r:id="rId58"/>
      <p:italic r:id="rId59"/>
      <p:boldItalic r:id="rId60"/>
    </p:embeddedFont>
    <p:embeddedFont>
      <p:font typeface="Overpass" panose="020B0604020202020204" charset="0"/>
      <p:regular r:id="rId61"/>
      <p:bold r:id="rId62"/>
      <p:italic r:id="rId63"/>
      <p:boldItalic r:id="rId64"/>
    </p:embeddedFont>
    <p:embeddedFont>
      <p:font typeface="Overpass Black" panose="020B0604020202020204" charset="0"/>
      <p:bold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759B13-FEB4-4B7F-8463-38DC0FCB4D66}">
  <a:tblStyle styleId="{0C759B13-FEB4-4B7F-8463-38DC0FCB4D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887EDAA8-2146-CB05-005F-E19210D16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D486C5EF-A0E2-84D6-6D03-84197AEC5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9A9040C4-30E6-5333-E2FE-9713FF78E9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56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AA7FCBB5-4C1B-8819-B4E7-96CF549E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EF309106-0023-48C4-B23D-29B4BD2C4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AF2B3E95-0164-04F4-4278-4DD667721F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929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AD6A1FC8-4AC9-52B0-216D-8AC2006D4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C9DE2ED4-D5F4-1D12-5A4C-20B4DDCCE5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45039DF2-547E-B697-F9B0-6F2E6AE44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128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" name="Google Shape;2634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E44771C0-619E-39D3-A1B4-5AC666EB6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056F647B-8435-012C-25D8-C398F4287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6B0CD233-C9A8-AA65-0D2D-5D2F58F56E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663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493D4E65-CE83-F3FD-2E0F-ACF215BF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228C6B8A-8437-1CA3-AAD5-88397FE77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CCFFB932-38D0-BC02-6573-708B35E0E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9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>
          <a:extLst>
            <a:ext uri="{FF2B5EF4-FFF2-40B4-BE49-F238E27FC236}">
              <a16:creationId xmlns:a16="http://schemas.microsoft.com/office/drawing/2014/main" id="{24F93062-4002-CEE4-9C7F-0FE5B647D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>
            <a:extLst>
              <a:ext uri="{FF2B5EF4-FFF2-40B4-BE49-F238E27FC236}">
                <a16:creationId xmlns:a16="http://schemas.microsoft.com/office/drawing/2014/main" id="{9A91BE82-EB82-C564-EFCC-0F77C3A77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>
            <a:extLst>
              <a:ext uri="{FF2B5EF4-FFF2-40B4-BE49-F238E27FC236}">
                <a16:creationId xmlns:a16="http://schemas.microsoft.com/office/drawing/2014/main" id="{D64F0B24-16A6-0206-E859-5089A5CF9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013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D0851EEB-B4EF-54B2-7BED-9E4D71CF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DA169507-B721-D7FF-1978-9B6E77B77F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CABFAA8F-C3C4-DB32-4077-7202FB413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009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>
          <a:extLst>
            <a:ext uri="{FF2B5EF4-FFF2-40B4-BE49-F238E27FC236}">
              <a16:creationId xmlns:a16="http://schemas.microsoft.com/office/drawing/2014/main" id="{A4809FE2-0F7E-3C99-1CEA-18F215ECB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7274a1822_0_771:notes">
            <a:extLst>
              <a:ext uri="{FF2B5EF4-FFF2-40B4-BE49-F238E27FC236}">
                <a16:creationId xmlns:a16="http://schemas.microsoft.com/office/drawing/2014/main" id="{7251F600-6EBC-10CD-520D-2FB86883BE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7274a1822_0_771:notes">
            <a:extLst>
              <a:ext uri="{FF2B5EF4-FFF2-40B4-BE49-F238E27FC236}">
                <a16:creationId xmlns:a16="http://schemas.microsoft.com/office/drawing/2014/main" id="{7F0113F1-AD5F-EED2-0DE6-30C1E0AF3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285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>
          <a:extLst>
            <a:ext uri="{FF2B5EF4-FFF2-40B4-BE49-F238E27FC236}">
              <a16:creationId xmlns:a16="http://schemas.microsoft.com/office/drawing/2014/main" id="{B19FF4A2-8D9E-F5F1-9FB1-7E3BF6957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ac2793e5b2_0_581:notes">
            <a:extLst>
              <a:ext uri="{FF2B5EF4-FFF2-40B4-BE49-F238E27FC236}">
                <a16:creationId xmlns:a16="http://schemas.microsoft.com/office/drawing/2014/main" id="{146E37DB-2CF5-E290-0C9A-2C3E6C2FB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ac2793e5b2_0_581:notes">
            <a:extLst>
              <a:ext uri="{FF2B5EF4-FFF2-40B4-BE49-F238E27FC236}">
                <a16:creationId xmlns:a16="http://schemas.microsoft.com/office/drawing/2014/main" id="{0AB94599-51E7-B605-CDAB-BB13210CF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00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ac2793e5b2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ac2793e5b2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BD95F5B6-73B2-726E-5ABE-5A35DF25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C359660D-622C-388C-7C8A-F6C57C155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FDB33BAD-7639-7B14-27FC-16CFC30C7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471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7274a1822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7274a1822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a9b21f157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a9b21f157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7" r:id="rId10"/>
    <p:sldLayoutId id="2147483668" r:id="rId11"/>
    <p:sldLayoutId id="2147483671" r:id="rId12"/>
    <p:sldLayoutId id="2147483672" r:id="rId13"/>
    <p:sldLayoutId id="2147483673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ecologiaverde.com/como-se-contamina-el-agua-2671.html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logiaverde.com/como-se-contamina-el-agua-2671.html" TargetMode="Externa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averde.com/como-se-contamina-el-agua-2671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cademia-lab.com/enciclopedia/perclorato-de-amonio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746955" y="48637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923275"/>
            <a:ext cx="6291000" cy="1259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MODELANDO LA PUREZA, ANÁLISIS DE LA CALIDAD DEL AGUA CON MACHINE LEARNING</a:t>
            </a: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Aprendizaje no supervisado 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22AD2DF3-A844-2707-1AF5-FF79EDDE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23BFC2C3-BD03-A886-3639-2353CE5F7A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¿Qué pretendemos conseguir con este proyecto?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B28BBA29-1DC5-1EA6-F206-E66995D4F3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FFDDE599-061A-4271-E86E-9308567448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8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pic>
        <p:nvPicPr>
          <p:cNvPr id="2288" name="Google Shape;2288;p4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9" name="Google Shape;2289;p48"/>
          <p:cNvGrpSpPr/>
          <p:nvPr/>
        </p:nvGrpSpPr>
        <p:grpSpPr>
          <a:xfrm>
            <a:off x="4147695" y="1627823"/>
            <a:ext cx="480211" cy="397484"/>
            <a:chOff x="2500975" y="4903800"/>
            <a:chExt cx="433325" cy="358675"/>
          </a:xfrm>
        </p:grpSpPr>
        <p:sp>
          <p:nvSpPr>
            <p:cNvPr id="2290" name="Google Shape;2290;p48"/>
            <p:cNvSpPr/>
            <p:nvPr/>
          </p:nvSpPr>
          <p:spPr>
            <a:xfrm>
              <a:off x="2500975" y="4903800"/>
              <a:ext cx="433325" cy="358675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2605150" y="4903800"/>
              <a:ext cx="162525" cy="121125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670225" y="4948550"/>
              <a:ext cx="97450" cy="70375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3" name="Google Shape;2293;p48"/>
          <p:cNvGrpSpPr/>
          <p:nvPr/>
        </p:nvGrpSpPr>
        <p:grpSpPr>
          <a:xfrm>
            <a:off x="6827672" y="1588745"/>
            <a:ext cx="382274" cy="475639"/>
            <a:chOff x="7388375" y="5494425"/>
            <a:chExt cx="344950" cy="429200"/>
          </a:xfrm>
        </p:grpSpPr>
        <p:sp>
          <p:nvSpPr>
            <p:cNvPr id="2294" name="Google Shape;2294;p48"/>
            <p:cNvSpPr/>
            <p:nvPr/>
          </p:nvSpPr>
          <p:spPr>
            <a:xfrm>
              <a:off x="7388375" y="5494425"/>
              <a:ext cx="344950" cy="429200"/>
            </a:xfrm>
            <a:custGeom>
              <a:avLst/>
              <a:gdLst/>
              <a:ahLst/>
              <a:cxnLst/>
              <a:rect l="l" t="t" r="r" b="b"/>
              <a:pathLst>
                <a:path w="13798" h="17168" extrusionOk="0">
                  <a:moveTo>
                    <a:pt x="241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4504"/>
                  </a:lnTo>
                  <a:cubicBezTo>
                    <a:pt x="0" y="14640"/>
                    <a:pt x="106" y="14745"/>
                    <a:pt x="241" y="14760"/>
                  </a:cubicBezTo>
                  <a:lnTo>
                    <a:pt x="1309" y="14760"/>
                  </a:lnTo>
                  <a:lnTo>
                    <a:pt x="1309" y="15708"/>
                  </a:lnTo>
                  <a:cubicBezTo>
                    <a:pt x="1309" y="15843"/>
                    <a:pt x="1430" y="15964"/>
                    <a:pt x="1565" y="15964"/>
                  </a:cubicBezTo>
                  <a:lnTo>
                    <a:pt x="2633" y="15964"/>
                  </a:lnTo>
                  <a:lnTo>
                    <a:pt x="2633" y="16912"/>
                  </a:lnTo>
                  <a:cubicBezTo>
                    <a:pt x="2618" y="17047"/>
                    <a:pt x="2739" y="17167"/>
                    <a:pt x="2874" y="17167"/>
                  </a:cubicBezTo>
                  <a:lnTo>
                    <a:pt x="13542" y="17167"/>
                  </a:lnTo>
                  <a:cubicBezTo>
                    <a:pt x="13677" y="17167"/>
                    <a:pt x="13797" y="17047"/>
                    <a:pt x="13797" y="16912"/>
                  </a:cubicBezTo>
                  <a:lnTo>
                    <a:pt x="13797" y="5732"/>
                  </a:lnTo>
                  <a:cubicBezTo>
                    <a:pt x="13797" y="5559"/>
                    <a:pt x="13670" y="5473"/>
                    <a:pt x="13542" y="5473"/>
                  </a:cubicBezTo>
                  <a:cubicBezTo>
                    <a:pt x="13414" y="5473"/>
                    <a:pt x="13286" y="5559"/>
                    <a:pt x="13286" y="5732"/>
                  </a:cubicBezTo>
                  <a:lnTo>
                    <a:pt x="13286" y="16656"/>
                  </a:lnTo>
                  <a:lnTo>
                    <a:pt x="3130" y="16656"/>
                  </a:lnTo>
                  <a:lnTo>
                    <a:pt x="3130" y="2919"/>
                  </a:lnTo>
                  <a:lnTo>
                    <a:pt x="13286" y="2919"/>
                  </a:lnTo>
                  <a:lnTo>
                    <a:pt x="13286" y="4634"/>
                  </a:lnTo>
                  <a:cubicBezTo>
                    <a:pt x="13286" y="4770"/>
                    <a:pt x="13406" y="4875"/>
                    <a:pt x="13542" y="4875"/>
                  </a:cubicBezTo>
                  <a:lnTo>
                    <a:pt x="13542" y="4890"/>
                  </a:lnTo>
                  <a:cubicBezTo>
                    <a:pt x="13692" y="4890"/>
                    <a:pt x="13797" y="4785"/>
                    <a:pt x="13797" y="4634"/>
                  </a:cubicBezTo>
                  <a:lnTo>
                    <a:pt x="13797" y="2663"/>
                  </a:lnTo>
                  <a:cubicBezTo>
                    <a:pt x="13797" y="2513"/>
                    <a:pt x="13692" y="2407"/>
                    <a:pt x="13542" y="2407"/>
                  </a:cubicBezTo>
                  <a:lnTo>
                    <a:pt x="12488" y="2407"/>
                  </a:lnTo>
                  <a:lnTo>
                    <a:pt x="12488" y="1459"/>
                  </a:lnTo>
                  <a:cubicBezTo>
                    <a:pt x="12488" y="1309"/>
                    <a:pt x="12368" y="1204"/>
                    <a:pt x="12233" y="1204"/>
                  </a:cubicBezTo>
                  <a:lnTo>
                    <a:pt x="11164" y="1204"/>
                  </a:lnTo>
                  <a:lnTo>
                    <a:pt x="11164" y="256"/>
                  </a:lnTo>
                  <a:cubicBezTo>
                    <a:pt x="11164" y="105"/>
                    <a:pt x="11059" y="0"/>
                    <a:pt x="10924" y="0"/>
                  </a:cubicBezTo>
                  <a:lnTo>
                    <a:pt x="6545" y="0"/>
                  </a:lnTo>
                  <a:cubicBezTo>
                    <a:pt x="6229" y="30"/>
                    <a:pt x="6229" y="481"/>
                    <a:pt x="6545" y="497"/>
                  </a:cubicBezTo>
                  <a:lnTo>
                    <a:pt x="10668" y="497"/>
                  </a:lnTo>
                  <a:lnTo>
                    <a:pt x="10668" y="1204"/>
                  </a:lnTo>
                  <a:lnTo>
                    <a:pt x="1565" y="1204"/>
                  </a:lnTo>
                  <a:cubicBezTo>
                    <a:pt x="1430" y="1204"/>
                    <a:pt x="1309" y="1324"/>
                    <a:pt x="1324" y="1459"/>
                  </a:cubicBezTo>
                  <a:lnTo>
                    <a:pt x="1324" y="8200"/>
                  </a:lnTo>
                  <a:cubicBezTo>
                    <a:pt x="1302" y="8381"/>
                    <a:pt x="1434" y="8471"/>
                    <a:pt x="1567" y="8471"/>
                  </a:cubicBezTo>
                  <a:cubicBezTo>
                    <a:pt x="1701" y="8471"/>
                    <a:pt x="1836" y="8381"/>
                    <a:pt x="1821" y="8200"/>
                  </a:cubicBezTo>
                  <a:lnTo>
                    <a:pt x="1821" y="1715"/>
                  </a:lnTo>
                  <a:lnTo>
                    <a:pt x="11977" y="1715"/>
                  </a:lnTo>
                  <a:lnTo>
                    <a:pt x="11977" y="2407"/>
                  </a:lnTo>
                  <a:lnTo>
                    <a:pt x="2874" y="2407"/>
                  </a:lnTo>
                  <a:cubicBezTo>
                    <a:pt x="2739" y="2407"/>
                    <a:pt x="2618" y="2528"/>
                    <a:pt x="2633" y="2663"/>
                  </a:cubicBezTo>
                  <a:lnTo>
                    <a:pt x="2633" y="15452"/>
                  </a:lnTo>
                  <a:lnTo>
                    <a:pt x="1821" y="15452"/>
                  </a:lnTo>
                  <a:lnTo>
                    <a:pt x="1821" y="9298"/>
                  </a:lnTo>
                  <a:cubicBezTo>
                    <a:pt x="1836" y="9110"/>
                    <a:pt x="1701" y="9016"/>
                    <a:pt x="1565" y="9016"/>
                  </a:cubicBezTo>
                  <a:cubicBezTo>
                    <a:pt x="1430" y="9016"/>
                    <a:pt x="1294" y="9110"/>
                    <a:pt x="1309" y="9298"/>
                  </a:cubicBezTo>
                  <a:lnTo>
                    <a:pt x="1309" y="14248"/>
                  </a:lnTo>
                  <a:lnTo>
                    <a:pt x="497" y="14248"/>
                  </a:lnTo>
                  <a:lnTo>
                    <a:pt x="497" y="497"/>
                  </a:lnTo>
                  <a:lnTo>
                    <a:pt x="5447" y="497"/>
                  </a:lnTo>
                  <a:cubicBezTo>
                    <a:pt x="5748" y="481"/>
                    <a:pt x="5748" y="30"/>
                    <a:pt x="5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7492575" y="5588825"/>
              <a:ext cx="208025" cy="75250"/>
            </a:xfrm>
            <a:custGeom>
              <a:avLst/>
              <a:gdLst/>
              <a:ahLst/>
              <a:cxnLst/>
              <a:rect l="l" t="t" r="r" b="b"/>
              <a:pathLst>
                <a:path w="8321" h="3010" extrusionOk="0">
                  <a:moveTo>
                    <a:pt x="7809" y="497"/>
                  </a:moveTo>
                  <a:lnTo>
                    <a:pt x="7809" y="2513"/>
                  </a:lnTo>
                  <a:lnTo>
                    <a:pt x="497" y="2513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2769"/>
                  </a:lnTo>
                  <a:cubicBezTo>
                    <a:pt x="0" y="2904"/>
                    <a:pt x="105" y="3010"/>
                    <a:pt x="256" y="3010"/>
                  </a:cubicBezTo>
                  <a:lnTo>
                    <a:pt x="8080" y="3010"/>
                  </a:lnTo>
                  <a:cubicBezTo>
                    <a:pt x="8215" y="3010"/>
                    <a:pt x="8320" y="2904"/>
                    <a:pt x="8320" y="2769"/>
                  </a:cubicBezTo>
                  <a:lnTo>
                    <a:pt x="8320" y="256"/>
                  </a:lnTo>
                  <a:cubicBezTo>
                    <a:pt x="8320" y="106"/>
                    <a:pt x="8200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7492575" y="5682475"/>
              <a:ext cx="97050" cy="92950"/>
            </a:xfrm>
            <a:custGeom>
              <a:avLst/>
              <a:gdLst/>
              <a:ahLst/>
              <a:cxnLst/>
              <a:rect l="l" t="t" r="r" b="b"/>
              <a:pathLst>
                <a:path w="3882" h="3718" extrusionOk="0">
                  <a:moveTo>
                    <a:pt x="3385" y="497"/>
                  </a:moveTo>
                  <a:lnTo>
                    <a:pt x="3385" y="3206"/>
                  </a:lnTo>
                  <a:lnTo>
                    <a:pt x="497" y="3206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7"/>
                  </a:cubicBezTo>
                  <a:lnTo>
                    <a:pt x="0" y="3461"/>
                  </a:lnTo>
                  <a:cubicBezTo>
                    <a:pt x="0" y="3597"/>
                    <a:pt x="105" y="3717"/>
                    <a:pt x="256" y="3717"/>
                  </a:cubicBezTo>
                  <a:lnTo>
                    <a:pt x="3641" y="3717"/>
                  </a:lnTo>
                  <a:cubicBezTo>
                    <a:pt x="3777" y="3717"/>
                    <a:pt x="3882" y="3597"/>
                    <a:pt x="3882" y="3461"/>
                  </a:cubicBezTo>
                  <a:lnTo>
                    <a:pt x="3882" y="242"/>
                  </a:lnTo>
                  <a:cubicBezTo>
                    <a:pt x="3882" y="106"/>
                    <a:pt x="3777" y="1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7607525" y="5682450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1"/>
                  </a:moveTo>
                  <a:cubicBezTo>
                    <a:pt x="0" y="1"/>
                    <a:pt x="0" y="500"/>
                    <a:pt x="324" y="500"/>
                  </a:cubicBezTo>
                  <a:cubicBezTo>
                    <a:pt x="333" y="500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500"/>
                    <a:pt x="3494" y="500"/>
                  </a:cubicBezTo>
                  <a:cubicBezTo>
                    <a:pt x="3819" y="500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3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7608050" y="57092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7607525" y="5735875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0"/>
                  </a:moveTo>
                  <a:cubicBezTo>
                    <a:pt x="0" y="0"/>
                    <a:pt x="0" y="499"/>
                    <a:pt x="324" y="499"/>
                  </a:cubicBezTo>
                  <a:cubicBezTo>
                    <a:pt x="333" y="499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499"/>
                    <a:pt x="3494" y="499"/>
                  </a:cubicBezTo>
                  <a:cubicBezTo>
                    <a:pt x="3819" y="499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3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607525" y="57625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608050" y="5789675"/>
              <a:ext cx="94425" cy="12450"/>
            </a:xfrm>
            <a:custGeom>
              <a:avLst/>
              <a:gdLst/>
              <a:ahLst/>
              <a:cxnLst/>
              <a:rect l="l" t="t" r="r" b="b"/>
              <a:pathLst>
                <a:path w="3777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1"/>
                    <a:pt x="3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608050" y="58164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07525" y="58430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0"/>
                  </a:moveTo>
                  <a:cubicBezTo>
                    <a:pt x="0" y="0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07525" y="58697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490300" y="5789675"/>
              <a:ext cx="101600" cy="12450"/>
            </a:xfrm>
            <a:custGeom>
              <a:avLst/>
              <a:gdLst/>
              <a:ahLst/>
              <a:cxnLst/>
              <a:rect l="l" t="t" r="r" b="b"/>
              <a:pathLst>
                <a:path w="4064" h="498" extrusionOk="0">
                  <a:moveTo>
                    <a:pt x="3746" y="1"/>
                  </a:moveTo>
                  <a:cubicBezTo>
                    <a:pt x="3742" y="1"/>
                    <a:pt x="3737" y="1"/>
                    <a:pt x="3732" y="1"/>
                  </a:cubicBezTo>
                  <a:lnTo>
                    <a:pt x="347" y="1"/>
                  </a:lnTo>
                  <a:cubicBezTo>
                    <a:pt x="1" y="1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58" y="497"/>
                    <a:pt x="4063" y="1"/>
                    <a:pt x="3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490300" y="5816400"/>
              <a:ext cx="101600" cy="12425"/>
            </a:xfrm>
            <a:custGeom>
              <a:avLst/>
              <a:gdLst/>
              <a:ahLst/>
              <a:cxnLst/>
              <a:rect l="l" t="t" r="r" b="b"/>
              <a:pathLst>
                <a:path w="4064" h="497" extrusionOk="0">
                  <a:moveTo>
                    <a:pt x="347" y="0"/>
                  </a:moveTo>
                  <a:cubicBezTo>
                    <a:pt x="1" y="0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63" y="497"/>
                    <a:pt x="4063" y="0"/>
                    <a:pt x="3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7489800" y="58430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7489800" y="58697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9" name="Google Shape;2309;p48"/>
          <p:cNvGrpSpPr/>
          <p:nvPr/>
        </p:nvGrpSpPr>
        <p:grpSpPr>
          <a:xfrm>
            <a:off x="1510966" y="1588371"/>
            <a:ext cx="323068" cy="476387"/>
            <a:chOff x="3510200" y="2026000"/>
            <a:chExt cx="291525" cy="429875"/>
          </a:xfrm>
        </p:grpSpPr>
        <p:sp>
          <p:nvSpPr>
            <p:cNvPr id="2310" name="Google Shape;2310;p48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2" name="Google Shape;2312;p48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313" name="Google Shape;2313;p48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8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8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8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7" name="Google Shape;2317;p48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8" name="Google Shape;2318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48"/>
          <p:cNvSpPr txBox="1">
            <a:spLocks noGrp="1"/>
          </p:cNvSpPr>
          <p:nvPr>
            <p:ph type="subTitle" idx="1"/>
          </p:nvPr>
        </p:nvSpPr>
        <p:spPr>
          <a:xfrm>
            <a:off x="540319" y="3218602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Modelos de clasificación binaria supervisados</a:t>
            </a:r>
            <a:endParaRPr dirty="0"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resampleados vs desequilibrados</a:t>
            </a:r>
            <a:endParaRPr dirty="0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5"/>
          </p:nvPr>
        </p:nvSpPr>
        <p:spPr>
          <a:xfrm>
            <a:off x="5816948" y="3385010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Exploración de patrones ocultos con Aprendizaje No Supervisado</a:t>
            </a:r>
            <a:endParaRPr dirty="0"/>
          </a:p>
        </p:txBody>
      </p:sp>
      <p:sp>
        <p:nvSpPr>
          <p:cNvPr id="2326" name="Google Shape;2326;p48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198BE9C7-761D-7249-FB55-906CC372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C260E1DB-B2A9-2D69-B894-B61384ED19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¿Qué nos aportará con respecto a otros?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F40B92F7-8304-AC85-C4E8-A01462F0C7D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F12B5B5E-A09C-AEB3-1BEA-B498E43F7E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Elección del modelo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600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9"/>
          <p:cNvSpPr/>
          <p:nvPr/>
        </p:nvSpPr>
        <p:spPr>
          <a:xfrm>
            <a:off x="4893111" y="129335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Modelos de clasificacion para target desbalanceados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4" name="Google Shape;2334;p49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RF, XGBOOST,Gradient Boosting…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3111" y="207573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Modelos de clasificacion tras oversampling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3111" y="2499199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Regresion logistica, SVC,DecissionTree, modelos de ensembles…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3111" y="284495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PCA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893111" y="314625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Reducción de dimensionalidad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893111" y="36138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KMeans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40" name="Google Shape;2340;p49"/>
          <p:cNvSpPr/>
          <p:nvPr/>
        </p:nvSpPr>
        <p:spPr>
          <a:xfrm>
            <a:off x="4893111" y="392113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Clusters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1" name="Google Shape;234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49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4030348" y="2068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8465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36180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9" name="Google Shape;2349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0" name="Google Shape;2350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3" name="Google Shape;2353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que probaremos</a:t>
            </a:r>
            <a:endParaRPr dirty="0"/>
          </a:p>
        </p:txBody>
      </p:sp>
      <p:grpSp>
        <p:nvGrpSpPr>
          <p:cNvPr id="2354" name="Google Shape;2354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5" name="Google Shape;2355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56" name="Google Shape;2356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57" name="Google Shape;2357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91D6D485-7842-C49C-32FF-AFD22C4B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F1F3363B-F69A-CC64-222C-82D67147C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EDA inicial, limpieza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19FE0B09-7795-1472-7B13-E0299F31CE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902BF5DA-26BA-5535-568E-2E68C38E85B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Obtención y procesamiento de los datos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5817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5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1505048" y="1570836"/>
            <a:ext cx="1911874" cy="5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58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5380033" y="2828347"/>
            <a:ext cx="1911874" cy="5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58"/>
          <p:cNvSpPr txBox="1"/>
          <p:nvPr/>
        </p:nvSpPr>
        <p:spPr>
          <a:xfrm>
            <a:off x="4573268" y="21331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1" name="Google Shape;2641;p58"/>
          <p:cNvSpPr txBox="1"/>
          <p:nvPr/>
        </p:nvSpPr>
        <p:spPr>
          <a:xfrm>
            <a:off x="1377021" y="1566901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waterQuality1.csv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2" name="Google Shape;2642;p58"/>
          <p:cNvSpPr txBox="1"/>
          <p:nvPr/>
        </p:nvSpPr>
        <p:spPr>
          <a:xfrm>
            <a:off x="1458693" y="2094601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7999 filas, 21 columnas de contaminantes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3" name="Google Shape;2643;p58"/>
          <p:cNvSpPr txBox="1"/>
          <p:nvPr/>
        </p:nvSpPr>
        <p:spPr>
          <a:xfrm>
            <a:off x="5290800" y="2809550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Water_potability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4" name="Google Shape;2644;p58"/>
          <p:cNvSpPr txBox="1"/>
          <p:nvPr/>
        </p:nvSpPr>
        <p:spPr>
          <a:xfrm>
            <a:off x="5380033" y="3337250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3276 filas, 10 columnas de propiedades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6" name="Google Shape;2646;p58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5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sp>
        <p:nvSpPr>
          <p:cNvPr id="3" name="Google Shape;2641;p58">
            <a:extLst>
              <a:ext uri="{FF2B5EF4-FFF2-40B4-BE49-F238E27FC236}">
                <a16:creationId xmlns:a16="http://schemas.microsoft.com/office/drawing/2014/main" id="{33DEE2A1-466B-10AD-D7F8-27EAE936953B}"/>
              </a:ext>
            </a:extLst>
          </p:cNvPr>
          <p:cNvSpPr txBox="1"/>
          <p:nvPr/>
        </p:nvSpPr>
        <p:spPr>
          <a:xfrm>
            <a:off x="863770" y="3188462"/>
            <a:ext cx="33168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800" dirty="0">
                <a:hlinkClick r:id="rId5"/>
              </a:rPr>
              <a:t> https://www.kaggle.com/datasets/mssmartypants/water-quality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EC8200-C7DA-EC23-263F-65ACA4226BD1}"/>
              </a:ext>
            </a:extLst>
          </p:cNvPr>
          <p:cNvSpPr txBox="1"/>
          <p:nvPr/>
        </p:nvSpPr>
        <p:spPr>
          <a:xfrm>
            <a:off x="4804311" y="1437704"/>
            <a:ext cx="283464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s-ES" sz="1400" dirty="0">
                <a:hlinkClick r:id="rId5"/>
              </a:rPr>
              <a:t> </a:t>
            </a:r>
            <a:r>
              <a:rPr lang="es-ES" sz="1600" dirty="0">
                <a:hlinkClick r:id="rId5"/>
              </a:rPr>
              <a:t>https://www.kaggle.com/datasets/adityakadiwal/water-potability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Limpieza y transformación</a:t>
            </a:r>
            <a:endParaRPr dirty="0"/>
          </a:p>
        </p:txBody>
      </p:sp>
      <p:pic>
        <p:nvPicPr>
          <p:cNvPr id="2396" name="Google Shape;2396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5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p51"/>
          <p:cNvSpPr txBox="1">
            <a:spLocks noGrp="1"/>
          </p:cNvSpPr>
          <p:nvPr>
            <p:ph type="title"/>
          </p:nvPr>
        </p:nvSpPr>
        <p:spPr>
          <a:xfrm>
            <a:off x="1698616" y="1400049"/>
            <a:ext cx="298486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Transformación a numérico</a:t>
            </a:r>
            <a:endParaRPr dirty="0"/>
          </a:p>
        </p:txBody>
      </p:sp>
      <p:sp>
        <p:nvSpPr>
          <p:cNvPr id="2401" name="Google Shape;2401;p51"/>
          <p:cNvSpPr txBox="1">
            <a:spLocks noGrp="1"/>
          </p:cNvSpPr>
          <p:nvPr>
            <p:ph type="subTitle" idx="1"/>
          </p:nvPr>
        </p:nvSpPr>
        <p:spPr>
          <a:xfrm>
            <a:off x="1683232" y="1716492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Columnas calidad[’</a:t>
            </a:r>
            <a:r>
              <a:rPr lang="es-ES" dirty="0" err="1"/>
              <a:t>is_safe</a:t>
            </a:r>
            <a:r>
              <a:rPr lang="es-ES" dirty="0"/>
              <a:t>’] y calidad[‘</a:t>
            </a:r>
            <a:r>
              <a:rPr lang="es-ES" dirty="0" err="1"/>
              <a:t>ammonia</a:t>
            </a:r>
            <a:r>
              <a:rPr lang="es-ES" dirty="0"/>
              <a:t>’]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402" name="Google Shape;2402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Revisión del target</a:t>
            </a:r>
            <a:endParaRPr dirty="0"/>
          </a:p>
        </p:txBody>
      </p:sp>
      <p:sp>
        <p:nvSpPr>
          <p:cNvPr id="2403" name="Google Shape;2403;p51"/>
          <p:cNvSpPr txBox="1">
            <a:spLocks noGrp="1"/>
          </p:cNvSpPr>
          <p:nvPr>
            <p:ph type="subTitle" idx="3"/>
          </p:nvPr>
        </p:nvSpPr>
        <p:spPr>
          <a:xfrm>
            <a:off x="4842411" y="1963359"/>
            <a:ext cx="3279686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Muy desbalanceado en calidad y algo desbalanceado en potabilidad</a:t>
            </a:r>
            <a:endParaRPr dirty="0"/>
          </a:p>
        </p:txBody>
      </p:sp>
      <p:sp>
        <p:nvSpPr>
          <p:cNvPr id="2404" name="Google Shape;2404;p51"/>
          <p:cNvSpPr txBox="1">
            <a:spLocks noGrp="1"/>
          </p:cNvSpPr>
          <p:nvPr>
            <p:ph type="title" idx="4"/>
          </p:nvPr>
        </p:nvSpPr>
        <p:spPr>
          <a:xfrm>
            <a:off x="1698616" y="3004407"/>
            <a:ext cx="33839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Eliminación de nulos del target tras el cambio a numérico</a:t>
            </a:r>
            <a:endParaRPr dirty="0"/>
          </a:p>
        </p:txBody>
      </p:sp>
      <p:sp>
        <p:nvSpPr>
          <p:cNvPr id="2406" name="Google Shape;2406;p51"/>
          <p:cNvSpPr txBox="1">
            <a:spLocks noGrp="1"/>
          </p:cNvSpPr>
          <p:nvPr>
            <p:ph type="title" idx="6"/>
          </p:nvPr>
        </p:nvSpPr>
        <p:spPr>
          <a:xfrm flipH="1">
            <a:off x="4550332" y="30276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Eliminación de nulos</a:t>
            </a:r>
            <a:endParaRPr dirty="0"/>
          </a:p>
        </p:txBody>
      </p:sp>
      <p:sp>
        <p:nvSpPr>
          <p:cNvPr id="2407" name="Google Shape;2407;p51"/>
          <p:cNvSpPr txBox="1">
            <a:spLocks noGrp="1"/>
          </p:cNvSpPr>
          <p:nvPr>
            <p:ph type="subTitle" idx="7"/>
          </p:nvPr>
        </p:nvSpPr>
        <p:spPr>
          <a:xfrm>
            <a:off x="4397688" y="3619626"/>
            <a:ext cx="3062648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Dataset de potabilidad, solo para aprendizaje no supervisado</a:t>
            </a:r>
            <a:endParaRPr dirty="0"/>
          </a:p>
        </p:txBody>
      </p:sp>
      <p:grpSp>
        <p:nvGrpSpPr>
          <p:cNvPr id="2408" name="Google Shape;2408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09" name="Google Shape;2409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2" name="Google Shape;2412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1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5" name="Google Shape;2415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7" name="Google Shape;2427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8" name="Google Shape;2428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29" name="Google Shape;2429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1" name="Google Shape;2431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2" name="Google Shape;2432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6" name="Google Shape;2436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401;p51">
            <a:extLst>
              <a:ext uri="{FF2B5EF4-FFF2-40B4-BE49-F238E27FC236}">
                <a16:creationId xmlns:a16="http://schemas.microsoft.com/office/drawing/2014/main" id="{063AD04D-E13E-9F3F-2E27-296387127725}"/>
              </a:ext>
            </a:extLst>
          </p:cNvPr>
          <p:cNvSpPr txBox="1">
            <a:spLocks/>
          </p:cNvSpPr>
          <p:nvPr/>
        </p:nvSpPr>
        <p:spPr>
          <a:xfrm>
            <a:off x="1674148" y="329427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s-ES" dirty="0" err="1"/>
              <a:t>Dataset</a:t>
            </a:r>
            <a:r>
              <a:rPr lang="es-ES" dirty="0"/>
              <a:t> de calidad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75379-5650-DA3D-6EB0-BC615B08B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EDA INICIAL WATER QUALITY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D650C5-A190-95B7-3A67-2FB757E7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67" y="1432315"/>
            <a:ext cx="3421134" cy="30863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51B534-6DD1-386B-E0D1-0791DBAC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24" y="1127399"/>
            <a:ext cx="3365482" cy="2619722"/>
          </a:xfrm>
          <a:prstGeom prst="rect">
            <a:avLst/>
          </a:prstGeom>
        </p:spPr>
      </p:pic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DF021FE6-368F-50B2-02CB-B3218B3951AB}"/>
              </a:ext>
            </a:extLst>
          </p:cNvPr>
          <p:cNvSpPr txBox="1"/>
          <p:nvPr/>
        </p:nvSpPr>
        <p:spPr>
          <a:xfrm>
            <a:off x="5247981" y="3747121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TARGET BINARIO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0694CF28-64D7-A1DA-2B99-D40A6C00123D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CORRELACIÓN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344912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BB45E-9A3A-1E01-5A3C-C51BC019A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BCCF9-3CFF-C258-15D3-E4F259892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EDA INICIAL WATER POTABILIDAD </a:t>
            </a:r>
          </a:p>
        </p:txBody>
      </p:sp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455EE853-B8FF-E580-3799-1F92C1E66C7A}"/>
              </a:ext>
            </a:extLst>
          </p:cNvPr>
          <p:cNvSpPr txBox="1"/>
          <p:nvPr/>
        </p:nvSpPr>
        <p:spPr>
          <a:xfrm>
            <a:off x="5491821" y="3679703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TARGET BINARIO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5C465B92-D2E2-187E-DD2C-AA5B74303677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CORRELACIÓN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D40937-9AE3-2D32-6179-C5DEED7C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349808"/>
            <a:ext cx="3861179" cy="35346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4F6711-D3A6-DD3F-C7C1-F2F9F0F94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199947"/>
            <a:ext cx="3132054" cy="2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2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2F81459C-ADEF-DA86-CA61-C325389F7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13FB5285-3FD8-9212-2284-3E3C8C5A6D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¿Nos sirve nuestro modelo? (estudiado en el proyecto 2)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92BD24D1-933C-40E2-6D80-8A1ED4E8E3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97147E76-3428-24CA-29F5-B1B4CF8432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Interpretación de resultados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2469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>
          <a:extLst>
            <a:ext uri="{FF2B5EF4-FFF2-40B4-BE49-F238E27FC236}">
              <a16:creationId xmlns:a16="http://schemas.microsoft.com/office/drawing/2014/main" id="{664F87DB-7C3F-21B7-EE60-D61697B5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>
            <a:extLst>
              <a:ext uri="{FF2B5EF4-FFF2-40B4-BE49-F238E27FC236}">
                <a16:creationId xmlns:a16="http://schemas.microsoft.com/office/drawing/2014/main" id="{CF6F90C9-D79F-4291-8E1C-2AA542A06874}"/>
              </a:ext>
            </a:extLst>
          </p:cNvPr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INDICE DE CONTENIDOS</a:t>
            </a:r>
            <a:endParaRPr u="sng" dirty="0"/>
          </a:p>
        </p:txBody>
      </p:sp>
      <p:pic>
        <p:nvPicPr>
          <p:cNvPr id="2142" name="Google Shape;2142;p40">
            <a:extLst>
              <a:ext uri="{FF2B5EF4-FFF2-40B4-BE49-F238E27FC236}">
                <a16:creationId xmlns:a16="http://schemas.microsoft.com/office/drawing/2014/main" id="{4EFBE9CB-97DD-A2AE-1584-DD90F8BB880B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>
            <a:extLst>
              <a:ext uri="{FF2B5EF4-FFF2-40B4-BE49-F238E27FC236}">
                <a16:creationId xmlns:a16="http://schemas.microsoft.com/office/drawing/2014/main" id="{7AC6A33C-D80A-8CC1-318F-E7F7474F6AE3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>
            <a:extLst>
              <a:ext uri="{FF2B5EF4-FFF2-40B4-BE49-F238E27FC236}">
                <a16:creationId xmlns:a16="http://schemas.microsoft.com/office/drawing/2014/main" id="{D6213AA5-923D-F99C-1F79-F4407B0FD040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908604" y="329434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>
            <a:extLst>
              <a:ext uri="{FF2B5EF4-FFF2-40B4-BE49-F238E27FC236}">
                <a16:creationId xmlns:a16="http://schemas.microsoft.com/office/drawing/2014/main" id="{A06BB5C7-6D7E-9183-2354-A570B2ACFCBD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>
            <a:extLst>
              <a:ext uri="{FF2B5EF4-FFF2-40B4-BE49-F238E27FC236}">
                <a16:creationId xmlns:a16="http://schemas.microsoft.com/office/drawing/2014/main" id="{B93D7412-16D9-9148-9370-153C1391BBE2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>
            <a:extLst>
              <a:ext uri="{FF2B5EF4-FFF2-40B4-BE49-F238E27FC236}">
                <a16:creationId xmlns:a16="http://schemas.microsoft.com/office/drawing/2014/main" id="{565DA3D5-28FF-8068-1CD8-D18A9F2ADDDF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>
            <a:extLst>
              <a:ext uri="{FF2B5EF4-FFF2-40B4-BE49-F238E27FC236}">
                <a16:creationId xmlns:a16="http://schemas.microsoft.com/office/drawing/2014/main" id="{9575DBE2-D738-7602-1B49-BA45E9343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9" name="Google Shape;2149;p40">
            <a:extLst>
              <a:ext uri="{FF2B5EF4-FFF2-40B4-BE49-F238E27FC236}">
                <a16:creationId xmlns:a16="http://schemas.microsoft.com/office/drawing/2014/main" id="{5159E810-14F1-B922-73D9-6702A1C8CE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38664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50" name="Google Shape;2150;p40">
            <a:extLst>
              <a:ext uri="{FF2B5EF4-FFF2-40B4-BE49-F238E27FC236}">
                <a16:creationId xmlns:a16="http://schemas.microsoft.com/office/drawing/2014/main" id="{613C29DC-C350-A084-E499-74532D83AFD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>
            <a:extLst>
              <a:ext uri="{FF2B5EF4-FFF2-40B4-BE49-F238E27FC236}">
                <a16:creationId xmlns:a16="http://schemas.microsoft.com/office/drawing/2014/main" id="{F33369C4-DFD0-6D14-D5EA-2EE75C42FB6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>
            <a:extLst>
              <a:ext uri="{FF2B5EF4-FFF2-40B4-BE49-F238E27FC236}">
                <a16:creationId xmlns:a16="http://schemas.microsoft.com/office/drawing/2014/main" id="{0D4037FB-C8EA-C106-C98F-623AC00DC847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>
            <a:extLst>
              <a:ext uri="{FF2B5EF4-FFF2-40B4-BE49-F238E27FC236}">
                <a16:creationId xmlns:a16="http://schemas.microsoft.com/office/drawing/2014/main" id="{D10BFC25-619A-A1E4-E72C-F42A050C6ED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>
            <a:extLst>
              <a:ext uri="{FF2B5EF4-FFF2-40B4-BE49-F238E27FC236}">
                <a16:creationId xmlns:a16="http://schemas.microsoft.com/office/drawing/2014/main" id="{D3EDE382-E910-AA96-D4A9-9B723C871CCE}"/>
              </a:ext>
            </a:extLst>
          </p:cNvPr>
          <p:cNvSpPr txBox="1">
            <a:spLocks noGrp="1"/>
          </p:cNvSpPr>
          <p:nvPr>
            <p:ph type="ctrTitle" idx="7"/>
          </p:nvPr>
        </p:nvSpPr>
        <p:spPr>
          <a:xfrm>
            <a:off x="4019428" y="319854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2156" name="Google Shape;2156;p40">
            <a:extLst>
              <a:ext uri="{FF2B5EF4-FFF2-40B4-BE49-F238E27FC236}">
                <a16:creationId xmlns:a16="http://schemas.microsoft.com/office/drawing/2014/main" id="{AF8BB596-C732-637A-D2F2-C9BA0257A6B5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6688380" y="3267400"/>
            <a:ext cx="2060203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Probando modelos</a:t>
            </a:r>
            <a:endParaRPr dirty="0"/>
          </a:p>
        </p:txBody>
      </p:sp>
      <p:sp>
        <p:nvSpPr>
          <p:cNvPr id="2157" name="Google Shape;2157;p40">
            <a:extLst>
              <a:ext uri="{FF2B5EF4-FFF2-40B4-BE49-F238E27FC236}">
                <a16:creationId xmlns:a16="http://schemas.microsoft.com/office/drawing/2014/main" id="{95E710AC-E08D-0551-4C05-057AE56D92B9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Seleccionando modelos óptimos</a:t>
            </a:r>
            <a:endParaRPr dirty="0"/>
          </a:p>
        </p:txBody>
      </p:sp>
      <p:sp>
        <p:nvSpPr>
          <p:cNvPr id="2158" name="Google Shape;2158;p40">
            <a:extLst>
              <a:ext uri="{FF2B5EF4-FFF2-40B4-BE49-F238E27FC236}">
                <a16:creationId xmlns:a16="http://schemas.microsoft.com/office/drawing/2014/main" id="{13D529A4-9525-759D-AE79-5F3D8FEB783F}"/>
              </a:ext>
            </a:extLst>
          </p:cNvPr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2195858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Elección del modelo</a:t>
            </a:r>
            <a:endParaRPr dirty="0"/>
          </a:p>
        </p:txBody>
      </p:sp>
      <p:sp>
        <p:nvSpPr>
          <p:cNvPr id="2159" name="Google Shape;2159;p40">
            <a:extLst>
              <a:ext uri="{FF2B5EF4-FFF2-40B4-BE49-F238E27FC236}">
                <a16:creationId xmlns:a16="http://schemas.microsoft.com/office/drawing/2014/main" id="{79886136-5646-5BF6-C637-D11E67EB9590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nos aportará con respecto a otros?</a:t>
            </a:r>
            <a:endParaRPr dirty="0"/>
          </a:p>
        </p:txBody>
      </p:sp>
      <p:sp>
        <p:nvSpPr>
          <p:cNvPr id="2160" name="Google Shape;2160;p40">
            <a:extLst>
              <a:ext uri="{FF2B5EF4-FFF2-40B4-BE49-F238E27FC236}">
                <a16:creationId xmlns:a16="http://schemas.microsoft.com/office/drawing/2014/main" id="{83E5FC5B-92FC-B9AC-6CBA-E7CDB007B746}"/>
              </a:ext>
            </a:extLst>
          </p:cNvPr>
          <p:cNvSpPr txBox="1">
            <a:spLocks noGrp="1"/>
          </p:cNvSpPr>
          <p:nvPr>
            <p:ph type="ctrTitle" idx="15"/>
          </p:nvPr>
        </p:nvSpPr>
        <p:spPr>
          <a:xfrm>
            <a:off x="1634843" y="3466299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Obtención y procesamiento de los datos</a:t>
            </a:r>
            <a:endParaRPr dirty="0"/>
          </a:p>
        </p:txBody>
      </p:sp>
      <p:sp>
        <p:nvSpPr>
          <p:cNvPr id="2161" name="Google Shape;2161;p40">
            <a:extLst>
              <a:ext uri="{FF2B5EF4-FFF2-40B4-BE49-F238E27FC236}">
                <a16:creationId xmlns:a16="http://schemas.microsoft.com/office/drawing/2014/main" id="{EDFFCC6D-3D56-9CCD-E58A-D2309CF4771B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656600" y="3709568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EDA inicial, limpieza.</a:t>
            </a:r>
            <a:endParaRPr dirty="0"/>
          </a:p>
        </p:txBody>
      </p:sp>
      <p:sp>
        <p:nvSpPr>
          <p:cNvPr id="2162" name="Google Shape;2162;p40">
            <a:extLst>
              <a:ext uri="{FF2B5EF4-FFF2-40B4-BE49-F238E27FC236}">
                <a16:creationId xmlns:a16="http://schemas.microsoft.com/office/drawing/2014/main" id="{E28F8999-04C6-710D-BB21-0821B19E0DC8}"/>
              </a:ext>
            </a:extLst>
          </p:cNvPr>
          <p:cNvSpPr txBox="1">
            <a:spLocks noGrp="1"/>
          </p:cNvSpPr>
          <p:nvPr>
            <p:ph type="ctrTitle" idx="17"/>
          </p:nvPr>
        </p:nvSpPr>
        <p:spPr>
          <a:xfrm>
            <a:off x="1602099" y="1741328"/>
            <a:ext cx="1821000" cy="390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Introduccion y contexto</a:t>
            </a:r>
            <a:endParaRPr dirty="0"/>
          </a:p>
        </p:txBody>
      </p:sp>
      <p:sp>
        <p:nvSpPr>
          <p:cNvPr id="2163" name="Google Shape;2163;p40">
            <a:extLst>
              <a:ext uri="{FF2B5EF4-FFF2-40B4-BE49-F238E27FC236}">
                <a16:creationId xmlns:a16="http://schemas.microsoft.com/office/drawing/2014/main" id="{86DCFD06-60F9-4042-719E-8F1C95593486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591269" y="1936457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¿Por qué estudiar la calidad del agua?</a:t>
            </a:r>
            <a:endParaRPr dirty="0"/>
          </a:p>
        </p:txBody>
      </p:sp>
      <p:sp>
        <p:nvSpPr>
          <p:cNvPr id="2164" name="Google Shape;2164;p40">
            <a:extLst>
              <a:ext uri="{FF2B5EF4-FFF2-40B4-BE49-F238E27FC236}">
                <a16:creationId xmlns:a16="http://schemas.microsoft.com/office/drawing/2014/main" id="{EFDF3822-8363-73E8-AE59-DB5B29682772}"/>
              </a:ext>
            </a:extLst>
          </p:cNvPr>
          <p:cNvSpPr txBox="1">
            <a:spLocks noGrp="1"/>
          </p:cNvSpPr>
          <p:nvPr>
            <p:ph type="ctrTitle" idx="19"/>
          </p:nvPr>
        </p:nvSpPr>
        <p:spPr>
          <a:xfrm>
            <a:off x="4160247" y="14420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165" name="Google Shape;2165;p40">
            <a:extLst>
              <a:ext uri="{FF2B5EF4-FFF2-40B4-BE49-F238E27FC236}">
                <a16:creationId xmlns:a16="http://schemas.microsoft.com/office/drawing/2014/main" id="{45006E1D-31F4-C1CB-65EB-FA4F77276DD1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4073219" y="1756329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pretendemos conseguir con este proyecto?</a:t>
            </a:r>
            <a:endParaRPr dirty="0"/>
          </a:p>
        </p:txBody>
      </p:sp>
      <p:sp>
        <p:nvSpPr>
          <p:cNvPr id="2" name="Google Shape;2161;p40">
            <a:extLst>
              <a:ext uri="{FF2B5EF4-FFF2-40B4-BE49-F238E27FC236}">
                <a16:creationId xmlns:a16="http://schemas.microsoft.com/office/drawing/2014/main" id="{7A4770D4-46AE-1C62-495D-312B53A6F12B}"/>
              </a:ext>
            </a:extLst>
          </p:cNvPr>
          <p:cNvSpPr txBox="1">
            <a:spLocks/>
          </p:cNvSpPr>
          <p:nvPr/>
        </p:nvSpPr>
        <p:spPr>
          <a:xfrm>
            <a:off x="4000757" y="3515292"/>
            <a:ext cx="1902069" cy="56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s-ES" dirty="0"/>
              <a:t>¿Transformaciones?</a:t>
            </a:r>
          </a:p>
        </p:txBody>
      </p:sp>
    </p:spTree>
    <p:extLst>
      <p:ext uri="{BB962C8B-B14F-4D97-AF65-F5344CB8AC3E}">
        <p14:creationId xmlns:p14="http://schemas.microsoft.com/office/powerpoint/2010/main" val="78145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1" name="Google Shape;2441;p52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995641" y="1892062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5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4431" y="1892062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3022025" y="1432407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52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008703" y="1434193"/>
            <a:ext cx="1117248" cy="93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52"/>
          <p:cNvGrpSpPr/>
          <p:nvPr/>
        </p:nvGrpSpPr>
        <p:grpSpPr>
          <a:xfrm>
            <a:off x="5277946" y="1617740"/>
            <a:ext cx="578763" cy="572682"/>
            <a:chOff x="5221275" y="1231600"/>
            <a:chExt cx="433725" cy="429200"/>
          </a:xfrm>
        </p:grpSpPr>
        <p:sp>
          <p:nvSpPr>
            <p:cNvPr id="2446" name="Google Shape;2446;p52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2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2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2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2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2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52"/>
          <p:cNvGrpSpPr/>
          <p:nvPr/>
        </p:nvGrpSpPr>
        <p:grpSpPr>
          <a:xfrm>
            <a:off x="3286013" y="1616021"/>
            <a:ext cx="589271" cy="572548"/>
            <a:chOff x="231725" y="3046400"/>
            <a:chExt cx="441600" cy="429100"/>
          </a:xfrm>
        </p:grpSpPr>
        <p:sp>
          <p:nvSpPr>
            <p:cNvPr id="2453" name="Google Shape;2453;p52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2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5" name="Google Shape;2455;p52"/>
          <p:cNvGrpSpPr/>
          <p:nvPr/>
        </p:nvGrpSpPr>
        <p:grpSpPr>
          <a:xfrm>
            <a:off x="1363805" y="2075665"/>
            <a:ext cx="458485" cy="572571"/>
            <a:chOff x="1197275" y="2026750"/>
            <a:chExt cx="343075" cy="428475"/>
          </a:xfrm>
        </p:grpSpPr>
        <p:sp>
          <p:nvSpPr>
            <p:cNvPr id="2456" name="Google Shape;2456;p52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2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52"/>
          <p:cNvGrpSpPr/>
          <p:nvPr/>
        </p:nvGrpSpPr>
        <p:grpSpPr>
          <a:xfrm>
            <a:off x="7278574" y="2117798"/>
            <a:ext cx="589246" cy="488305"/>
            <a:chOff x="3241250" y="3081850"/>
            <a:chExt cx="432125" cy="358100"/>
          </a:xfrm>
        </p:grpSpPr>
        <p:sp>
          <p:nvSpPr>
            <p:cNvPr id="2459" name="Google Shape;2459;p52"/>
            <p:cNvSpPr/>
            <p:nvPr/>
          </p:nvSpPr>
          <p:spPr>
            <a:xfrm>
              <a:off x="3241250" y="3081850"/>
              <a:ext cx="345700" cy="358100"/>
            </a:xfrm>
            <a:custGeom>
              <a:avLst/>
              <a:gdLst/>
              <a:ahLst/>
              <a:cxnLst/>
              <a:rect l="l" t="t" r="r" b="b"/>
              <a:pathLst>
                <a:path w="13828" h="14324" extrusionOk="0">
                  <a:moveTo>
                    <a:pt x="6711" y="5658"/>
                  </a:moveTo>
                  <a:lnTo>
                    <a:pt x="6711" y="6936"/>
                  </a:lnTo>
                  <a:lnTo>
                    <a:pt x="5447" y="6936"/>
                  </a:lnTo>
                  <a:lnTo>
                    <a:pt x="5447" y="5658"/>
                  </a:lnTo>
                  <a:close/>
                  <a:moveTo>
                    <a:pt x="12699" y="4604"/>
                  </a:moveTo>
                  <a:cubicBezTo>
                    <a:pt x="13091" y="4755"/>
                    <a:pt x="13331" y="5116"/>
                    <a:pt x="13346" y="5537"/>
                  </a:cubicBezTo>
                  <a:lnTo>
                    <a:pt x="13346" y="7057"/>
                  </a:lnTo>
                  <a:cubicBezTo>
                    <a:pt x="13331" y="7478"/>
                    <a:pt x="13091" y="7839"/>
                    <a:pt x="12699" y="7990"/>
                  </a:cubicBezTo>
                  <a:lnTo>
                    <a:pt x="12699" y="4604"/>
                  </a:lnTo>
                  <a:close/>
                  <a:moveTo>
                    <a:pt x="2017" y="4364"/>
                  </a:moveTo>
                  <a:lnTo>
                    <a:pt x="2017" y="8245"/>
                  </a:lnTo>
                  <a:cubicBezTo>
                    <a:pt x="1144" y="8110"/>
                    <a:pt x="512" y="7373"/>
                    <a:pt x="512" y="6500"/>
                  </a:cubicBezTo>
                  <a:lnTo>
                    <a:pt x="512" y="6485"/>
                  </a:lnTo>
                  <a:lnTo>
                    <a:pt x="512" y="6109"/>
                  </a:lnTo>
                  <a:cubicBezTo>
                    <a:pt x="512" y="5236"/>
                    <a:pt x="1144" y="4499"/>
                    <a:pt x="2017" y="4364"/>
                  </a:cubicBezTo>
                  <a:close/>
                  <a:moveTo>
                    <a:pt x="4951" y="8742"/>
                  </a:moveTo>
                  <a:lnTo>
                    <a:pt x="4951" y="9254"/>
                  </a:lnTo>
                  <a:lnTo>
                    <a:pt x="4951" y="9269"/>
                  </a:lnTo>
                  <a:lnTo>
                    <a:pt x="4800" y="9299"/>
                  </a:lnTo>
                  <a:lnTo>
                    <a:pt x="4319" y="9374"/>
                  </a:lnTo>
                  <a:lnTo>
                    <a:pt x="2574" y="9675"/>
                  </a:lnTo>
                  <a:lnTo>
                    <a:pt x="2528" y="9675"/>
                  </a:lnTo>
                  <a:lnTo>
                    <a:pt x="2528" y="8742"/>
                  </a:lnTo>
                  <a:close/>
                  <a:moveTo>
                    <a:pt x="4605" y="9825"/>
                  </a:moveTo>
                  <a:lnTo>
                    <a:pt x="4605" y="10939"/>
                  </a:lnTo>
                  <a:lnTo>
                    <a:pt x="4123" y="10939"/>
                  </a:lnTo>
                  <a:lnTo>
                    <a:pt x="4123" y="9916"/>
                  </a:lnTo>
                  <a:lnTo>
                    <a:pt x="4605" y="9825"/>
                  </a:lnTo>
                  <a:close/>
                  <a:moveTo>
                    <a:pt x="10849" y="1369"/>
                  </a:moveTo>
                  <a:lnTo>
                    <a:pt x="10849" y="11375"/>
                  </a:lnTo>
                  <a:cubicBezTo>
                    <a:pt x="9555" y="9269"/>
                    <a:pt x="7885" y="8321"/>
                    <a:pt x="5447" y="8260"/>
                  </a:cubicBezTo>
                  <a:lnTo>
                    <a:pt x="5447" y="8245"/>
                  </a:lnTo>
                  <a:lnTo>
                    <a:pt x="5447" y="7433"/>
                  </a:lnTo>
                  <a:lnTo>
                    <a:pt x="6967" y="7433"/>
                  </a:lnTo>
                  <a:cubicBezTo>
                    <a:pt x="7102" y="7433"/>
                    <a:pt x="7223" y="7328"/>
                    <a:pt x="7223" y="7177"/>
                  </a:cubicBezTo>
                  <a:lnTo>
                    <a:pt x="7223" y="5402"/>
                  </a:lnTo>
                  <a:cubicBezTo>
                    <a:pt x="7223" y="5266"/>
                    <a:pt x="7102" y="5146"/>
                    <a:pt x="6967" y="5146"/>
                  </a:cubicBezTo>
                  <a:lnTo>
                    <a:pt x="5447" y="5146"/>
                  </a:lnTo>
                  <a:lnTo>
                    <a:pt x="5447" y="4349"/>
                  </a:lnTo>
                  <a:cubicBezTo>
                    <a:pt x="7990" y="4288"/>
                    <a:pt x="9735" y="3325"/>
                    <a:pt x="10849" y="1369"/>
                  </a:cubicBezTo>
                  <a:close/>
                  <a:moveTo>
                    <a:pt x="11105" y="0"/>
                  </a:moveTo>
                  <a:cubicBezTo>
                    <a:pt x="10999" y="0"/>
                    <a:pt x="10909" y="61"/>
                    <a:pt x="10864" y="166"/>
                  </a:cubicBezTo>
                  <a:cubicBezTo>
                    <a:pt x="9871" y="2678"/>
                    <a:pt x="8065" y="3837"/>
                    <a:pt x="5192" y="3837"/>
                  </a:cubicBezTo>
                  <a:lnTo>
                    <a:pt x="4229" y="3837"/>
                  </a:lnTo>
                  <a:cubicBezTo>
                    <a:pt x="3883" y="3837"/>
                    <a:pt x="3883" y="4349"/>
                    <a:pt x="4229" y="4349"/>
                  </a:cubicBezTo>
                  <a:lnTo>
                    <a:pt x="4951" y="4349"/>
                  </a:lnTo>
                  <a:lnTo>
                    <a:pt x="4951" y="8245"/>
                  </a:lnTo>
                  <a:lnTo>
                    <a:pt x="2513" y="8245"/>
                  </a:lnTo>
                  <a:lnTo>
                    <a:pt x="2513" y="4349"/>
                  </a:lnTo>
                  <a:lnTo>
                    <a:pt x="3130" y="4349"/>
                  </a:lnTo>
                  <a:cubicBezTo>
                    <a:pt x="3461" y="4349"/>
                    <a:pt x="3461" y="3837"/>
                    <a:pt x="3130" y="3837"/>
                  </a:cubicBezTo>
                  <a:lnTo>
                    <a:pt x="2273" y="3837"/>
                  </a:lnTo>
                  <a:cubicBezTo>
                    <a:pt x="1024" y="3837"/>
                    <a:pt x="16" y="4845"/>
                    <a:pt x="16" y="6094"/>
                  </a:cubicBezTo>
                  <a:lnTo>
                    <a:pt x="16" y="6470"/>
                  </a:lnTo>
                  <a:cubicBezTo>
                    <a:pt x="1" y="7629"/>
                    <a:pt x="873" y="8607"/>
                    <a:pt x="2017" y="8727"/>
                  </a:cubicBezTo>
                  <a:lnTo>
                    <a:pt x="2017" y="9961"/>
                  </a:lnTo>
                  <a:cubicBezTo>
                    <a:pt x="2017" y="10036"/>
                    <a:pt x="2062" y="10111"/>
                    <a:pt x="2107" y="10156"/>
                  </a:cubicBezTo>
                  <a:cubicBezTo>
                    <a:pt x="2152" y="10186"/>
                    <a:pt x="2212" y="10216"/>
                    <a:pt x="2273" y="10216"/>
                  </a:cubicBezTo>
                  <a:lnTo>
                    <a:pt x="2318" y="10216"/>
                  </a:lnTo>
                  <a:lnTo>
                    <a:pt x="2423" y="10201"/>
                  </a:lnTo>
                  <a:lnTo>
                    <a:pt x="2724" y="11601"/>
                  </a:lnTo>
                  <a:cubicBezTo>
                    <a:pt x="2756" y="11733"/>
                    <a:pt x="2856" y="11791"/>
                    <a:pt x="2957" y="11791"/>
                  </a:cubicBezTo>
                  <a:cubicBezTo>
                    <a:pt x="3098" y="11791"/>
                    <a:pt x="3240" y="11679"/>
                    <a:pt x="3206" y="11495"/>
                  </a:cubicBezTo>
                  <a:lnTo>
                    <a:pt x="2920" y="10111"/>
                  </a:lnTo>
                  <a:lnTo>
                    <a:pt x="3627" y="9991"/>
                  </a:lnTo>
                  <a:lnTo>
                    <a:pt x="3627" y="11014"/>
                  </a:lnTo>
                  <a:cubicBezTo>
                    <a:pt x="3627" y="11240"/>
                    <a:pt x="3807" y="11435"/>
                    <a:pt x="4048" y="11435"/>
                  </a:cubicBezTo>
                  <a:lnTo>
                    <a:pt x="4605" y="11435"/>
                  </a:lnTo>
                  <a:lnTo>
                    <a:pt x="4605" y="13827"/>
                  </a:lnTo>
                  <a:lnTo>
                    <a:pt x="3717" y="13827"/>
                  </a:lnTo>
                  <a:lnTo>
                    <a:pt x="3446" y="12594"/>
                  </a:lnTo>
                  <a:cubicBezTo>
                    <a:pt x="3414" y="12454"/>
                    <a:pt x="3308" y="12392"/>
                    <a:pt x="3200" y="12392"/>
                  </a:cubicBezTo>
                  <a:cubicBezTo>
                    <a:pt x="3054" y="12392"/>
                    <a:pt x="2906" y="12508"/>
                    <a:pt x="2950" y="12699"/>
                  </a:cubicBezTo>
                  <a:lnTo>
                    <a:pt x="3251" y="14128"/>
                  </a:lnTo>
                  <a:cubicBezTo>
                    <a:pt x="3281" y="14249"/>
                    <a:pt x="3386" y="14324"/>
                    <a:pt x="3506" y="14324"/>
                  </a:cubicBezTo>
                  <a:lnTo>
                    <a:pt x="4861" y="14324"/>
                  </a:lnTo>
                  <a:cubicBezTo>
                    <a:pt x="4996" y="14324"/>
                    <a:pt x="5101" y="14219"/>
                    <a:pt x="5101" y="14083"/>
                  </a:cubicBezTo>
                  <a:lnTo>
                    <a:pt x="5101" y="9750"/>
                  </a:lnTo>
                  <a:lnTo>
                    <a:pt x="5222" y="9735"/>
                  </a:lnTo>
                  <a:cubicBezTo>
                    <a:pt x="5342" y="9705"/>
                    <a:pt x="5432" y="9615"/>
                    <a:pt x="5432" y="9479"/>
                  </a:cubicBezTo>
                  <a:lnTo>
                    <a:pt x="5432" y="8757"/>
                  </a:lnTo>
                  <a:cubicBezTo>
                    <a:pt x="8005" y="8832"/>
                    <a:pt x="9600" y="9916"/>
                    <a:pt x="10879" y="12458"/>
                  </a:cubicBezTo>
                  <a:cubicBezTo>
                    <a:pt x="10924" y="12533"/>
                    <a:pt x="10999" y="12594"/>
                    <a:pt x="11105" y="12594"/>
                  </a:cubicBezTo>
                  <a:lnTo>
                    <a:pt x="11601" y="12594"/>
                  </a:lnTo>
                  <a:cubicBezTo>
                    <a:pt x="12203" y="12594"/>
                    <a:pt x="12684" y="12112"/>
                    <a:pt x="12699" y="11510"/>
                  </a:cubicBezTo>
                  <a:lnTo>
                    <a:pt x="12699" y="10337"/>
                  </a:lnTo>
                  <a:cubicBezTo>
                    <a:pt x="12714" y="10156"/>
                    <a:pt x="12579" y="10066"/>
                    <a:pt x="12444" y="10066"/>
                  </a:cubicBezTo>
                  <a:cubicBezTo>
                    <a:pt x="12308" y="10066"/>
                    <a:pt x="12173" y="10156"/>
                    <a:pt x="12188" y="10337"/>
                  </a:cubicBezTo>
                  <a:lnTo>
                    <a:pt x="12188" y="11510"/>
                  </a:lnTo>
                  <a:cubicBezTo>
                    <a:pt x="12188" y="11826"/>
                    <a:pt x="11932" y="12097"/>
                    <a:pt x="11601" y="12097"/>
                  </a:cubicBezTo>
                  <a:lnTo>
                    <a:pt x="11345" y="12097"/>
                  </a:lnTo>
                  <a:lnTo>
                    <a:pt x="11345" y="512"/>
                  </a:lnTo>
                  <a:lnTo>
                    <a:pt x="11601" y="512"/>
                  </a:lnTo>
                  <a:cubicBezTo>
                    <a:pt x="11932" y="512"/>
                    <a:pt x="12188" y="768"/>
                    <a:pt x="12188" y="1099"/>
                  </a:cubicBezTo>
                  <a:lnTo>
                    <a:pt x="12188" y="9238"/>
                  </a:lnTo>
                  <a:cubicBezTo>
                    <a:pt x="12173" y="9419"/>
                    <a:pt x="12308" y="9509"/>
                    <a:pt x="12444" y="9509"/>
                  </a:cubicBezTo>
                  <a:cubicBezTo>
                    <a:pt x="12579" y="9509"/>
                    <a:pt x="12714" y="9419"/>
                    <a:pt x="12699" y="9238"/>
                  </a:cubicBezTo>
                  <a:lnTo>
                    <a:pt x="12699" y="8516"/>
                  </a:lnTo>
                  <a:cubicBezTo>
                    <a:pt x="13361" y="8351"/>
                    <a:pt x="13828" y="7749"/>
                    <a:pt x="13828" y="7072"/>
                  </a:cubicBezTo>
                  <a:lnTo>
                    <a:pt x="13828" y="5522"/>
                  </a:lnTo>
                  <a:cubicBezTo>
                    <a:pt x="13828" y="4845"/>
                    <a:pt x="13361" y="4243"/>
                    <a:pt x="12699" y="4078"/>
                  </a:cubicBezTo>
                  <a:lnTo>
                    <a:pt x="12699" y="1099"/>
                  </a:lnTo>
                  <a:cubicBezTo>
                    <a:pt x="12699" y="497"/>
                    <a:pt x="12203" y="0"/>
                    <a:pt x="11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2"/>
            <p:cNvSpPr/>
            <p:nvPr/>
          </p:nvSpPr>
          <p:spPr>
            <a:xfrm>
              <a:off x="3588825" y="3099475"/>
              <a:ext cx="45775" cy="42025"/>
            </a:xfrm>
            <a:custGeom>
              <a:avLst/>
              <a:gdLst/>
              <a:ahLst/>
              <a:cxnLst/>
              <a:rect l="l" t="t" r="r" b="b"/>
              <a:pathLst>
                <a:path w="1831" h="1681" extrusionOk="0">
                  <a:moveTo>
                    <a:pt x="1452" y="1"/>
                  </a:moveTo>
                  <a:cubicBezTo>
                    <a:pt x="1388" y="1"/>
                    <a:pt x="1322" y="28"/>
                    <a:pt x="1264" y="93"/>
                  </a:cubicBezTo>
                  <a:lnTo>
                    <a:pt x="105" y="1251"/>
                  </a:lnTo>
                  <a:cubicBezTo>
                    <a:pt x="0" y="1357"/>
                    <a:pt x="0" y="1507"/>
                    <a:pt x="105" y="1612"/>
                  </a:cubicBezTo>
                  <a:cubicBezTo>
                    <a:pt x="151" y="1658"/>
                    <a:pt x="214" y="1680"/>
                    <a:pt x="278" y="1680"/>
                  </a:cubicBezTo>
                  <a:cubicBezTo>
                    <a:pt x="342" y="1680"/>
                    <a:pt x="406" y="1658"/>
                    <a:pt x="451" y="1612"/>
                  </a:cubicBezTo>
                  <a:lnTo>
                    <a:pt x="1625" y="454"/>
                  </a:lnTo>
                  <a:cubicBezTo>
                    <a:pt x="1831" y="271"/>
                    <a:pt x="1654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2"/>
            <p:cNvSpPr/>
            <p:nvPr/>
          </p:nvSpPr>
          <p:spPr>
            <a:xfrm>
              <a:off x="3630200" y="3184925"/>
              <a:ext cx="43175" cy="29725"/>
            </a:xfrm>
            <a:custGeom>
              <a:avLst/>
              <a:gdLst/>
              <a:ahLst/>
              <a:cxnLst/>
              <a:rect l="l" t="t" r="r" b="b"/>
              <a:pathLst>
                <a:path w="1727" h="1189" extrusionOk="0">
                  <a:moveTo>
                    <a:pt x="1356" y="1"/>
                  </a:moveTo>
                  <a:cubicBezTo>
                    <a:pt x="1312" y="1"/>
                    <a:pt x="1265" y="14"/>
                    <a:pt x="1219" y="45"/>
                  </a:cubicBezTo>
                  <a:lnTo>
                    <a:pt x="211" y="722"/>
                  </a:lnTo>
                  <a:cubicBezTo>
                    <a:pt x="0" y="857"/>
                    <a:pt x="105" y="1173"/>
                    <a:pt x="346" y="1188"/>
                  </a:cubicBezTo>
                  <a:cubicBezTo>
                    <a:pt x="391" y="1173"/>
                    <a:pt x="451" y="1158"/>
                    <a:pt x="482" y="1143"/>
                  </a:cubicBezTo>
                  <a:lnTo>
                    <a:pt x="1490" y="466"/>
                  </a:lnTo>
                  <a:cubicBezTo>
                    <a:pt x="1727" y="316"/>
                    <a:pt x="1570" y="1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2"/>
            <p:cNvSpPr/>
            <p:nvPr/>
          </p:nvSpPr>
          <p:spPr>
            <a:xfrm>
              <a:off x="3629525" y="3263925"/>
              <a:ext cx="43200" cy="29725"/>
            </a:xfrm>
            <a:custGeom>
              <a:avLst/>
              <a:gdLst/>
              <a:ahLst/>
              <a:cxnLst/>
              <a:rect l="l" t="t" r="r" b="b"/>
              <a:pathLst>
                <a:path w="1728" h="1189" extrusionOk="0">
                  <a:moveTo>
                    <a:pt x="372" y="1"/>
                  </a:moveTo>
                  <a:cubicBezTo>
                    <a:pt x="157" y="1"/>
                    <a:pt x="1" y="316"/>
                    <a:pt x="238" y="466"/>
                  </a:cubicBezTo>
                  <a:lnTo>
                    <a:pt x="1246" y="1143"/>
                  </a:lnTo>
                  <a:cubicBezTo>
                    <a:pt x="1276" y="1173"/>
                    <a:pt x="1321" y="1188"/>
                    <a:pt x="1381" y="1188"/>
                  </a:cubicBezTo>
                  <a:cubicBezTo>
                    <a:pt x="1622" y="1173"/>
                    <a:pt x="1727" y="857"/>
                    <a:pt x="1517" y="722"/>
                  </a:cubicBezTo>
                  <a:lnTo>
                    <a:pt x="509" y="45"/>
                  </a:lnTo>
                  <a:cubicBezTo>
                    <a:pt x="462" y="14"/>
                    <a:pt x="416" y="1"/>
                    <a:pt x="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2"/>
            <p:cNvSpPr/>
            <p:nvPr/>
          </p:nvSpPr>
          <p:spPr>
            <a:xfrm>
              <a:off x="3587325" y="3337225"/>
              <a:ext cx="44400" cy="41425"/>
            </a:xfrm>
            <a:custGeom>
              <a:avLst/>
              <a:gdLst/>
              <a:ahLst/>
              <a:cxnLst/>
              <a:rect l="l" t="t" r="r" b="b"/>
              <a:pathLst>
                <a:path w="1776" h="1657" extrusionOk="0">
                  <a:moveTo>
                    <a:pt x="355" y="1"/>
                  </a:moveTo>
                  <a:cubicBezTo>
                    <a:pt x="167" y="1"/>
                    <a:pt x="1" y="235"/>
                    <a:pt x="165" y="423"/>
                  </a:cubicBezTo>
                  <a:lnTo>
                    <a:pt x="1324" y="1581"/>
                  </a:lnTo>
                  <a:cubicBezTo>
                    <a:pt x="1369" y="1626"/>
                    <a:pt x="1429" y="1656"/>
                    <a:pt x="1504" y="1656"/>
                  </a:cubicBezTo>
                  <a:cubicBezTo>
                    <a:pt x="1565" y="1656"/>
                    <a:pt x="1640" y="1626"/>
                    <a:pt x="1685" y="1581"/>
                  </a:cubicBezTo>
                  <a:cubicBezTo>
                    <a:pt x="1775" y="1491"/>
                    <a:pt x="1775" y="1325"/>
                    <a:pt x="1685" y="1235"/>
                  </a:cubicBezTo>
                  <a:lnTo>
                    <a:pt x="511" y="62"/>
                  </a:lnTo>
                  <a:cubicBezTo>
                    <a:pt x="462" y="19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4" name="Google Shape;2464;p52"/>
          <p:cNvSpPr/>
          <p:nvPr/>
        </p:nvSpPr>
        <p:spPr>
          <a:xfrm rot="-1089028">
            <a:off x="1968709" y="1989350"/>
            <a:ext cx="1111701" cy="281313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465" name="Google Shape;2465;p52"/>
          <p:cNvSpPr/>
          <p:nvPr/>
        </p:nvSpPr>
        <p:spPr>
          <a:xfrm rot="-512747">
            <a:off x="4018537" y="1805599"/>
            <a:ext cx="1218903" cy="286876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466" name="Google Shape;2466;p52"/>
          <p:cNvSpPr/>
          <p:nvPr/>
        </p:nvSpPr>
        <p:spPr>
          <a:xfrm rot="-9518473" flipH="1">
            <a:off x="6143374" y="2109122"/>
            <a:ext cx="1111729" cy="281320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467" name="Google Shape;2467;p52"/>
          <p:cNvSpPr txBox="1"/>
          <p:nvPr/>
        </p:nvSpPr>
        <p:spPr>
          <a:xfrm>
            <a:off x="424848" y="30503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Fortalezas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68" name="Google Shape;2468;p52"/>
          <p:cNvSpPr txBox="1"/>
          <p:nvPr/>
        </p:nvSpPr>
        <p:spPr>
          <a:xfrm>
            <a:off x="614612" y="3261752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Métricas altas, alta capacidad predictiva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9" name="Google Shape;2469;p52"/>
          <p:cNvSpPr txBox="1"/>
          <p:nvPr/>
        </p:nvSpPr>
        <p:spPr>
          <a:xfrm>
            <a:off x="2412449" y="25931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Debilidades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0" name="Google Shape;2470;p52"/>
          <p:cNvSpPr txBox="1"/>
          <p:nvPr/>
        </p:nvSpPr>
        <p:spPr>
          <a:xfrm>
            <a:off x="2641780" y="2813595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demasiado explicativas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1" name="Google Shape;2471;p52"/>
          <p:cNvSpPr txBox="1"/>
          <p:nvPr/>
        </p:nvSpPr>
        <p:spPr>
          <a:xfrm>
            <a:off x="4399127" y="259492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Oportunidades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2" name="Google Shape;2472;p52"/>
          <p:cNvSpPr txBox="1"/>
          <p:nvPr/>
        </p:nvSpPr>
        <p:spPr>
          <a:xfrm>
            <a:off x="4618727" y="3021489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Aprendizaje no supervisado vs aprendizaje supervisado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3" name="Google Shape;2473;p52"/>
          <p:cNvSpPr txBox="1"/>
          <p:nvPr/>
        </p:nvSpPr>
        <p:spPr>
          <a:xfrm>
            <a:off x="6386065" y="305524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Retos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4" name="Google Shape;2474;p52"/>
          <p:cNvSpPr txBox="1"/>
          <p:nvPr/>
        </p:nvSpPr>
        <p:spPr>
          <a:xfrm>
            <a:off x="6725642" y="3292642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Exploración de patrones ocultos, anomalías…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ANALISIS DEL MODELO SUPERVISADO DE CALIDAD</a:t>
            </a:r>
            <a:endParaRPr sz="2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70BE5AE2-DD70-93D5-CB4E-773321FA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C79B66A1-4544-BD12-F757-08C7ED1017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¿Podemos enriquecer nuestro modelo?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587B9D38-1AE9-6408-07C9-6856EA9D87C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D8AF1AD3-4331-0AAC-6884-76FDDFEBDF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Siguiente pasos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318174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68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PCA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</a:t>
            </a:r>
            <a:r>
              <a:rPr lang="es-ES" dirty="0" err="1"/>
              <a:t>Clustering</a:t>
            </a:r>
            <a:r>
              <a:rPr lang="es-ES" dirty="0"/>
              <a:t> con </a:t>
            </a:r>
            <a:r>
              <a:rPr lang="es-ES" dirty="0" err="1"/>
              <a:t>KMeans</a:t>
            </a:r>
            <a:endParaRPr dirty="0"/>
          </a:p>
        </p:txBody>
      </p:sp>
      <p:grpSp>
        <p:nvGrpSpPr>
          <p:cNvPr id="3123" name="Google Shape;3123;p68"/>
          <p:cNvGrpSpPr/>
          <p:nvPr/>
        </p:nvGrpSpPr>
        <p:grpSpPr>
          <a:xfrm>
            <a:off x="4253033" y="1689870"/>
            <a:ext cx="2506601" cy="1909097"/>
            <a:chOff x="3578510" y="1419647"/>
            <a:chExt cx="4021500" cy="3062887"/>
          </a:xfrm>
        </p:grpSpPr>
        <p:sp>
          <p:nvSpPr>
            <p:cNvPr id="3124" name="Google Shape;3124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cxnSp>
          <p:nvCxnSpPr>
            <p:cNvPr id="3127" name="Google Shape;3127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28" name="Google Shape;3128;p68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NUEVAS LINEAS DE ESTUDIO</a:t>
            </a:r>
            <a:endParaRPr sz="1400" dirty="0"/>
          </a:p>
        </p:txBody>
      </p:sp>
      <p:sp>
        <p:nvSpPr>
          <p:cNvPr id="3129" name="Google Shape;3129;p68"/>
          <p:cNvSpPr/>
          <p:nvPr/>
        </p:nvSpPr>
        <p:spPr>
          <a:xfrm>
            <a:off x="7029200" y="1452400"/>
            <a:ext cx="1086023" cy="216559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430A81-F782-5166-38EC-73882DDA1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142" y="1769945"/>
            <a:ext cx="2402220" cy="14246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EA3667-5CEC-08C6-01BB-11BEF853F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04127" y="1663050"/>
            <a:ext cx="998390" cy="17640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4E67CB52-CF39-AEFE-73A8-4D5CE37BF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13729EB6-4344-4505-4FBB-BCC7517B0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PCA y </a:t>
            </a:r>
            <a:r>
              <a:rPr lang="es-ES" b="1" dirty="0" err="1"/>
              <a:t>Clustering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CA0C2F5E-27BE-3EEE-1D04-52BBC351888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193DCADC-21EE-3976-BB00-7E04E253DF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Aprendizaje no supervisado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0262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>
          <a:extLst>
            <a:ext uri="{FF2B5EF4-FFF2-40B4-BE49-F238E27FC236}">
              <a16:creationId xmlns:a16="http://schemas.microsoft.com/office/drawing/2014/main" id="{F133B9CB-89D8-E0BA-7BA5-B1422505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51">
            <a:extLst>
              <a:ext uri="{FF2B5EF4-FFF2-40B4-BE49-F238E27FC236}">
                <a16:creationId xmlns:a16="http://schemas.microsoft.com/office/drawing/2014/main" id="{DA2D004B-453F-3D42-DFEE-9DE531BF3396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Y KMEANS</a:t>
            </a:r>
            <a:endParaRPr dirty="0"/>
          </a:p>
        </p:txBody>
      </p:sp>
      <p:pic>
        <p:nvPicPr>
          <p:cNvPr id="2396" name="Google Shape;2396;p51">
            <a:extLst>
              <a:ext uri="{FF2B5EF4-FFF2-40B4-BE49-F238E27FC236}">
                <a16:creationId xmlns:a16="http://schemas.microsoft.com/office/drawing/2014/main" id="{8BDCA00E-C1B3-64FD-704F-BBB3CA8D395A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51">
            <a:extLst>
              <a:ext uri="{FF2B5EF4-FFF2-40B4-BE49-F238E27FC236}">
                <a16:creationId xmlns:a16="http://schemas.microsoft.com/office/drawing/2014/main" id="{CADBC47B-E171-DF86-4C5D-0586A776D509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>
            <a:extLst>
              <a:ext uri="{FF2B5EF4-FFF2-40B4-BE49-F238E27FC236}">
                <a16:creationId xmlns:a16="http://schemas.microsoft.com/office/drawing/2014/main" id="{1E8D668B-DCB7-18FF-AD50-B324D5524BAD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>
            <a:extLst>
              <a:ext uri="{FF2B5EF4-FFF2-40B4-BE49-F238E27FC236}">
                <a16:creationId xmlns:a16="http://schemas.microsoft.com/office/drawing/2014/main" id="{2595C563-3D6D-3B6F-E1BC-959E8D4E9D52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p51">
            <a:extLst>
              <a:ext uri="{FF2B5EF4-FFF2-40B4-BE49-F238E27FC236}">
                <a16:creationId xmlns:a16="http://schemas.microsoft.com/office/drawing/2014/main" id="{DA8CF7F8-29AD-2529-FD5C-72C627FCF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8616" y="1400049"/>
            <a:ext cx="298486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PCA para Calidad</a:t>
            </a:r>
            <a:endParaRPr dirty="0"/>
          </a:p>
        </p:txBody>
      </p:sp>
      <p:sp>
        <p:nvSpPr>
          <p:cNvPr id="2401" name="Google Shape;2401;p51">
            <a:extLst>
              <a:ext uri="{FF2B5EF4-FFF2-40B4-BE49-F238E27FC236}">
                <a16:creationId xmlns:a16="http://schemas.microsoft.com/office/drawing/2014/main" id="{4F0F7611-6B1F-0E4D-3B9F-2B591CA6D9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83232" y="1716492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Reducción de dimensionalidad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402" name="Google Shape;2402;p51">
            <a:extLst>
              <a:ext uri="{FF2B5EF4-FFF2-40B4-BE49-F238E27FC236}">
                <a16:creationId xmlns:a16="http://schemas.microsoft.com/office/drawing/2014/main" id="{06A0880E-CBBF-23D9-A306-A2D013155C6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Kmeans</a:t>
            </a:r>
            <a:r>
              <a:rPr lang="es-ES" dirty="0"/>
              <a:t> de Calidad</a:t>
            </a:r>
            <a:endParaRPr dirty="0"/>
          </a:p>
        </p:txBody>
      </p:sp>
      <p:sp>
        <p:nvSpPr>
          <p:cNvPr id="2403" name="Google Shape;2403;p51">
            <a:extLst>
              <a:ext uri="{FF2B5EF4-FFF2-40B4-BE49-F238E27FC236}">
                <a16:creationId xmlns:a16="http://schemas.microsoft.com/office/drawing/2014/main" id="{830F570D-0A5E-0369-4EA5-DEA7985E6DE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86736" y="1924911"/>
            <a:ext cx="3279686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Creación de 2 </a:t>
            </a:r>
            <a:r>
              <a:rPr lang="es-ES" dirty="0" err="1"/>
              <a:t>cluster</a:t>
            </a:r>
            <a:r>
              <a:rPr lang="es-ES" dirty="0"/>
              <a:t> tras PCA</a:t>
            </a:r>
            <a:endParaRPr dirty="0"/>
          </a:p>
        </p:txBody>
      </p:sp>
      <p:sp>
        <p:nvSpPr>
          <p:cNvPr id="2404" name="Google Shape;2404;p51">
            <a:extLst>
              <a:ext uri="{FF2B5EF4-FFF2-40B4-BE49-F238E27FC236}">
                <a16:creationId xmlns:a16="http://schemas.microsoft.com/office/drawing/2014/main" id="{A0FA8468-D49F-7A89-7993-710633427A4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698616" y="3004407"/>
            <a:ext cx="33839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Kmeans</a:t>
            </a:r>
            <a:r>
              <a:rPr lang="es-ES" dirty="0"/>
              <a:t> para Potabilidad</a:t>
            </a:r>
            <a:endParaRPr dirty="0"/>
          </a:p>
        </p:txBody>
      </p:sp>
      <p:sp>
        <p:nvSpPr>
          <p:cNvPr id="2406" name="Google Shape;2406;p51">
            <a:extLst>
              <a:ext uri="{FF2B5EF4-FFF2-40B4-BE49-F238E27FC236}">
                <a16:creationId xmlns:a16="http://schemas.microsoft.com/office/drawing/2014/main" id="{4102D605-E74D-B000-39DB-1AB431C9088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 flipH="1">
            <a:off x="4550332" y="30276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Conclusiones y medidas</a:t>
            </a:r>
            <a:endParaRPr dirty="0"/>
          </a:p>
        </p:txBody>
      </p:sp>
      <p:sp>
        <p:nvSpPr>
          <p:cNvPr id="2407" name="Google Shape;2407;p51">
            <a:extLst>
              <a:ext uri="{FF2B5EF4-FFF2-40B4-BE49-F238E27FC236}">
                <a16:creationId xmlns:a16="http://schemas.microsoft.com/office/drawing/2014/main" id="{03F47D7F-E24F-39D6-235B-115E719D245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653599" y="3569353"/>
            <a:ext cx="3062648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Estudio de los distintos </a:t>
            </a:r>
            <a:r>
              <a:rPr lang="es-ES" dirty="0" err="1"/>
              <a:t>cluster</a:t>
            </a:r>
            <a:r>
              <a:rPr lang="es-ES" dirty="0"/>
              <a:t> </a:t>
            </a:r>
            <a:endParaRPr dirty="0"/>
          </a:p>
        </p:txBody>
      </p:sp>
      <p:grpSp>
        <p:nvGrpSpPr>
          <p:cNvPr id="2408" name="Google Shape;2408;p51">
            <a:extLst>
              <a:ext uri="{FF2B5EF4-FFF2-40B4-BE49-F238E27FC236}">
                <a16:creationId xmlns:a16="http://schemas.microsoft.com/office/drawing/2014/main" id="{04C04BED-2E08-B857-F599-702F25A76DDB}"/>
              </a:ext>
            </a:extLst>
          </p:cNvPr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09" name="Google Shape;2409;p51">
              <a:extLst>
                <a:ext uri="{FF2B5EF4-FFF2-40B4-BE49-F238E27FC236}">
                  <a16:creationId xmlns:a16="http://schemas.microsoft.com/office/drawing/2014/main" id="{CD79C257-4EEE-A467-707B-5086756EC6EA}"/>
                </a:ext>
              </a:extLst>
            </p:cNvPr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>
              <a:extLst>
                <a:ext uri="{FF2B5EF4-FFF2-40B4-BE49-F238E27FC236}">
                  <a16:creationId xmlns:a16="http://schemas.microsoft.com/office/drawing/2014/main" id="{683E0188-36B4-78FC-01FD-C578F9042F21}"/>
                </a:ext>
              </a:extLst>
            </p:cNvPr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51">
            <a:extLst>
              <a:ext uri="{FF2B5EF4-FFF2-40B4-BE49-F238E27FC236}">
                <a16:creationId xmlns:a16="http://schemas.microsoft.com/office/drawing/2014/main" id="{82FC7558-4AB4-0968-B5AC-4C3D3E17D7DA}"/>
              </a:ext>
            </a:extLst>
          </p:cNvPr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2" name="Google Shape;2412;p51">
              <a:extLst>
                <a:ext uri="{FF2B5EF4-FFF2-40B4-BE49-F238E27FC236}">
                  <a16:creationId xmlns:a16="http://schemas.microsoft.com/office/drawing/2014/main" id="{95F280F3-45ED-9C13-DC3A-288333522FFD}"/>
                </a:ext>
              </a:extLst>
            </p:cNvPr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>
              <a:extLst>
                <a:ext uri="{FF2B5EF4-FFF2-40B4-BE49-F238E27FC236}">
                  <a16:creationId xmlns:a16="http://schemas.microsoft.com/office/drawing/2014/main" id="{53742948-36B5-4EBB-F47D-E3F5AEC0663D}"/>
                </a:ext>
              </a:extLst>
            </p:cNvPr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1">
            <a:extLst>
              <a:ext uri="{FF2B5EF4-FFF2-40B4-BE49-F238E27FC236}">
                <a16:creationId xmlns:a16="http://schemas.microsoft.com/office/drawing/2014/main" id="{C2CF8F8C-0B63-AD4C-2913-33D000ED14FA}"/>
              </a:ext>
            </a:extLst>
          </p:cNvPr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5" name="Google Shape;2415;p51">
              <a:extLst>
                <a:ext uri="{FF2B5EF4-FFF2-40B4-BE49-F238E27FC236}">
                  <a16:creationId xmlns:a16="http://schemas.microsoft.com/office/drawing/2014/main" id="{AF89AA71-3672-F22E-748D-89C424350E90}"/>
                </a:ext>
              </a:extLst>
            </p:cNvPr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>
              <a:extLst>
                <a:ext uri="{FF2B5EF4-FFF2-40B4-BE49-F238E27FC236}">
                  <a16:creationId xmlns:a16="http://schemas.microsoft.com/office/drawing/2014/main" id="{06F8D12F-EE7B-E3E8-79B5-B1E38F328013}"/>
                </a:ext>
              </a:extLst>
            </p:cNvPr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>
              <a:extLst>
                <a:ext uri="{FF2B5EF4-FFF2-40B4-BE49-F238E27FC236}">
                  <a16:creationId xmlns:a16="http://schemas.microsoft.com/office/drawing/2014/main" id="{22027EA1-1A47-B65C-87B2-7B2F106B5DB0}"/>
                </a:ext>
              </a:extLst>
            </p:cNvPr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>
              <a:extLst>
                <a:ext uri="{FF2B5EF4-FFF2-40B4-BE49-F238E27FC236}">
                  <a16:creationId xmlns:a16="http://schemas.microsoft.com/office/drawing/2014/main" id="{CCB27A3F-D3D5-0CAA-314B-3D3D293223B1}"/>
                </a:ext>
              </a:extLst>
            </p:cNvPr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>
              <a:extLst>
                <a:ext uri="{FF2B5EF4-FFF2-40B4-BE49-F238E27FC236}">
                  <a16:creationId xmlns:a16="http://schemas.microsoft.com/office/drawing/2014/main" id="{27FB3A62-64BB-6A47-73C6-E0CB17473C1F}"/>
                </a:ext>
              </a:extLst>
            </p:cNvPr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>
              <a:extLst>
                <a:ext uri="{FF2B5EF4-FFF2-40B4-BE49-F238E27FC236}">
                  <a16:creationId xmlns:a16="http://schemas.microsoft.com/office/drawing/2014/main" id="{788D1C6C-8316-5C7B-DFC4-1227FB20608A}"/>
                </a:ext>
              </a:extLst>
            </p:cNvPr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>
              <a:extLst>
                <a:ext uri="{FF2B5EF4-FFF2-40B4-BE49-F238E27FC236}">
                  <a16:creationId xmlns:a16="http://schemas.microsoft.com/office/drawing/2014/main" id="{B2E494DA-92A7-0EC3-A4A9-7A12050F06DC}"/>
                </a:ext>
              </a:extLst>
            </p:cNvPr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>
              <a:extLst>
                <a:ext uri="{FF2B5EF4-FFF2-40B4-BE49-F238E27FC236}">
                  <a16:creationId xmlns:a16="http://schemas.microsoft.com/office/drawing/2014/main" id="{FE8E123E-DEB5-9544-6964-1E4059A9C1E0}"/>
                </a:ext>
              </a:extLst>
            </p:cNvPr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>
              <a:extLst>
                <a:ext uri="{FF2B5EF4-FFF2-40B4-BE49-F238E27FC236}">
                  <a16:creationId xmlns:a16="http://schemas.microsoft.com/office/drawing/2014/main" id="{DEC76DE7-78D1-697E-A8C4-50F83DF0AFEA}"/>
                </a:ext>
              </a:extLst>
            </p:cNvPr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>
              <a:extLst>
                <a:ext uri="{FF2B5EF4-FFF2-40B4-BE49-F238E27FC236}">
                  <a16:creationId xmlns:a16="http://schemas.microsoft.com/office/drawing/2014/main" id="{8CDAE8CA-A84E-A0BA-A21C-8D13484E073C}"/>
                </a:ext>
              </a:extLst>
            </p:cNvPr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>
              <a:extLst>
                <a:ext uri="{FF2B5EF4-FFF2-40B4-BE49-F238E27FC236}">
                  <a16:creationId xmlns:a16="http://schemas.microsoft.com/office/drawing/2014/main" id="{C4D613A3-34C4-AAD6-8A37-EF4B1BF86B16}"/>
                </a:ext>
              </a:extLst>
            </p:cNvPr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51">
            <a:extLst>
              <a:ext uri="{FF2B5EF4-FFF2-40B4-BE49-F238E27FC236}">
                <a16:creationId xmlns:a16="http://schemas.microsoft.com/office/drawing/2014/main" id="{7DAEE5E4-15ED-3889-762C-304E15B3F149}"/>
              </a:ext>
            </a:extLst>
          </p:cNvPr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7" name="Google Shape;2427;p51">
              <a:extLst>
                <a:ext uri="{FF2B5EF4-FFF2-40B4-BE49-F238E27FC236}">
                  <a16:creationId xmlns:a16="http://schemas.microsoft.com/office/drawing/2014/main" id="{DA81C149-8CE5-7595-73EF-B73238AF9540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8" name="Google Shape;2428;p51">
              <a:extLst>
                <a:ext uri="{FF2B5EF4-FFF2-40B4-BE49-F238E27FC236}">
                  <a16:creationId xmlns:a16="http://schemas.microsoft.com/office/drawing/2014/main" id="{744E04B9-53D1-1E06-AF59-B3CF21455EB1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29" name="Google Shape;2429;p51">
                <a:extLst>
                  <a:ext uri="{FF2B5EF4-FFF2-40B4-BE49-F238E27FC236}">
                    <a16:creationId xmlns:a16="http://schemas.microsoft.com/office/drawing/2014/main" id="{67A8BECF-D115-4D45-A690-76D4790FB592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51">
                <a:extLst>
                  <a:ext uri="{FF2B5EF4-FFF2-40B4-BE49-F238E27FC236}">
                    <a16:creationId xmlns:a16="http://schemas.microsoft.com/office/drawing/2014/main" id="{613E9E03-AA98-B408-59D6-11B599392926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1" name="Google Shape;2431;p51">
                <a:extLst>
                  <a:ext uri="{FF2B5EF4-FFF2-40B4-BE49-F238E27FC236}">
                    <a16:creationId xmlns:a16="http://schemas.microsoft.com/office/drawing/2014/main" id="{41B9EFBF-EA93-59AB-0964-90AF8F4E809A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2" name="Google Shape;2432;p51">
                  <a:extLst>
                    <a:ext uri="{FF2B5EF4-FFF2-40B4-BE49-F238E27FC236}">
                      <a16:creationId xmlns:a16="http://schemas.microsoft.com/office/drawing/2014/main" id="{83E25B57-40F3-240E-2DE2-0E3EBF6CA8E3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51">
                  <a:extLst>
                    <a:ext uri="{FF2B5EF4-FFF2-40B4-BE49-F238E27FC236}">
                      <a16:creationId xmlns:a16="http://schemas.microsoft.com/office/drawing/2014/main" id="{461636B4-5771-A479-4D72-D9DD40F9CEDF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51">
                  <a:extLst>
                    <a:ext uri="{FF2B5EF4-FFF2-40B4-BE49-F238E27FC236}">
                      <a16:creationId xmlns:a16="http://schemas.microsoft.com/office/drawing/2014/main" id="{12CF5C19-3285-6ACA-718A-31D2FC86B7A5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51">
                  <a:extLst>
                    <a:ext uri="{FF2B5EF4-FFF2-40B4-BE49-F238E27FC236}">
                      <a16:creationId xmlns:a16="http://schemas.microsoft.com/office/drawing/2014/main" id="{513C721E-C15C-0394-6928-16C843357C3A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6" name="Google Shape;2436;p51">
                <a:extLst>
                  <a:ext uri="{FF2B5EF4-FFF2-40B4-BE49-F238E27FC236}">
                    <a16:creationId xmlns:a16="http://schemas.microsoft.com/office/drawing/2014/main" id="{537F167F-0E9A-8A59-DE38-4C828B8D467C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401;p51">
            <a:extLst>
              <a:ext uri="{FF2B5EF4-FFF2-40B4-BE49-F238E27FC236}">
                <a16:creationId xmlns:a16="http://schemas.microsoft.com/office/drawing/2014/main" id="{D3EC6153-4E80-80C1-9B65-A5FE1309CA15}"/>
              </a:ext>
            </a:extLst>
          </p:cNvPr>
          <p:cNvSpPr txBox="1">
            <a:spLocks/>
          </p:cNvSpPr>
          <p:nvPr/>
        </p:nvSpPr>
        <p:spPr>
          <a:xfrm>
            <a:off x="1692056" y="3255408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s-ES" dirty="0"/>
              <a:t>Creación de 6 </a:t>
            </a:r>
            <a:r>
              <a:rPr lang="es-ES" dirty="0" err="1"/>
              <a:t>cluster</a:t>
            </a:r>
            <a:endParaRPr lang="es-E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603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30A5D-7B3C-8CD0-050A-B7E06AA1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3177B-EBF8-9B1A-F48C-9957B7541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800" dirty="0"/>
              <a:t>Elección de componentes para la PCA de calidad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1A96B5-B710-8523-79E4-791E0F27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5" y="1211580"/>
            <a:ext cx="4424994" cy="3558895"/>
          </a:xfrm>
          <a:prstGeom prst="rect">
            <a:avLst/>
          </a:prstGeom>
        </p:spPr>
      </p:pic>
      <p:pic>
        <p:nvPicPr>
          <p:cNvPr id="7" name="Google Shape;2397;p51">
            <a:extLst>
              <a:ext uri="{FF2B5EF4-FFF2-40B4-BE49-F238E27FC236}">
                <a16:creationId xmlns:a16="http://schemas.microsoft.com/office/drawing/2014/main" id="{C6960DBF-9357-1D2B-1418-CEE1FD3BC033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5545769" y="2215424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00;p51">
            <a:extLst>
              <a:ext uri="{FF2B5EF4-FFF2-40B4-BE49-F238E27FC236}">
                <a16:creationId xmlns:a16="http://schemas.microsoft.com/office/drawing/2014/main" id="{1E96FD9F-638B-2C4E-2FA9-125270BD8CDA}"/>
              </a:ext>
            </a:extLst>
          </p:cNvPr>
          <p:cNvSpPr txBox="1">
            <a:spLocks/>
          </p:cNvSpPr>
          <p:nvPr/>
        </p:nvSpPr>
        <p:spPr>
          <a:xfrm>
            <a:off x="5361436" y="2307899"/>
            <a:ext cx="29848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400" dirty="0"/>
              <a:t>2 COMPONENTES</a:t>
            </a:r>
          </a:p>
        </p:txBody>
      </p:sp>
    </p:spTree>
    <p:extLst>
      <p:ext uri="{BB962C8B-B14F-4D97-AF65-F5344CB8AC3E}">
        <p14:creationId xmlns:p14="http://schemas.microsoft.com/office/powerpoint/2010/main" val="42168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71B5-F9BA-1277-989A-78895F5B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CF856-A424-C7AF-8B39-CD3EC675F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800" dirty="0"/>
              <a:t>FEATURES VS COMPONENTES PCA </a:t>
            </a:r>
          </a:p>
        </p:txBody>
      </p:sp>
      <p:sp>
        <p:nvSpPr>
          <p:cNvPr id="8" name="Google Shape;2400;p51">
            <a:extLst>
              <a:ext uri="{FF2B5EF4-FFF2-40B4-BE49-F238E27FC236}">
                <a16:creationId xmlns:a16="http://schemas.microsoft.com/office/drawing/2014/main" id="{7EC0B702-DF99-F234-F4B7-2B2FFE197681}"/>
              </a:ext>
            </a:extLst>
          </p:cNvPr>
          <p:cNvSpPr txBox="1">
            <a:spLocks/>
          </p:cNvSpPr>
          <p:nvPr/>
        </p:nvSpPr>
        <p:spPr>
          <a:xfrm>
            <a:off x="5484028" y="1497437"/>
            <a:ext cx="29848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PC1 DESTACA PERCLORATO + Y EN PC2 AMONIACO -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CD467A-C003-1A3D-05E5-754F3834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6" y="950825"/>
            <a:ext cx="4851776" cy="3430675"/>
          </a:xfrm>
          <a:prstGeom prst="rect">
            <a:avLst/>
          </a:prstGeom>
        </p:spPr>
      </p:pic>
      <p:pic>
        <p:nvPicPr>
          <p:cNvPr id="11" name="Google Shape;2397;p51">
            <a:extLst>
              <a:ext uri="{FF2B5EF4-FFF2-40B4-BE49-F238E27FC236}">
                <a16:creationId xmlns:a16="http://schemas.microsoft.com/office/drawing/2014/main" id="{0DD554C3-D18F-5F5E-1B79-7792FA9E8823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5675683" y="2489507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00;p51">
            <a:extLst>
              <a:ext uri="{FF2B5EF4-FFF2-40B4-BE49-F238E27FC236}">
                <a16:creationId xmlns:a16="http://schemas.microsoft.com/office/drawing/2014/main" id="{E0B82C21-560C-B734-48DC-E4DDA70844E1}"/>
              </a:ext>
            </a:extLst>
          </p:cNvPr>
          <p:cNvSpPr txBox="1">
            <a:spLocks/>
          </p:cNvSpPr>
          <p:nvPr/>
        </p:nvSpPr>
        <p:spPr>
          <a:xfrm>
            <a:off x="5636427" y="2666162"/>
            <a:ext cx="29848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Explicación: dos fuentes diferenciadas, contaminación industrial o agrícola y </a:t>
            </a:r>
            <a:r>
              <a:rPr lang="es-ES" sz="1000" dirty="0" err="1"/>
              <a:t>órganica</a:t>
            </a:r>
            <a:r>
              <a:rPr lang="es-ES" sz="1000" dirty="0"/>
              <a:t> </a:t>
            </a:r>
          </a:p>
        </p:txBody>
      </p:sp>
      <p:sp>
        <p:nvSpPr>
          <p:cNvPr id="13" name="Google Shape;2400;p51">
            <a:extLst>
              <a:ext uri="{FF2B5EF4-FFF2-40B4-BE49-F238E27FC236}">
                <a16:creationId xmlns:a16="http://schemas.microsoft.com/office/drawing/2014/main" id="{A6098F65-617E-21F8-4D69-8521479BF7A7}"/>
              </a:ext>
            </a:extLst>
          </p:cNvPr>
          <p:cNvSpPr txBox="1">
            <a:spLocks/>
          </p:cNvSpPr>
          <p:nvPr/>
        </p:nvSpPr>
        <p:spPr>
          <a:xfrm>
            <a:off x="1523791" y="4381500"/>
            <a:ext cx="29848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Filtramos las características irrelevantes para el </a:t>
            </a:r>
            <a:r>
              <a:rPr lang="es-ES" sz="1000" dirty="0" err="1"/>
              <a:t>cluster</a:t>
            </a:r>
            <a:r>
              <a:rPr lang="es-ES" sz="1000" dirty="0"/>
              <a:t>, </a:t>
            </a:r>
            <a:r>
              <a:rPr lang="es-ES" sz="1000" dirty="0" err="1"/>
              <a:t>loading</a:t>
            </a:r>
            <a:r>
              <a:rPr lang="es-ES" sz="1000" dirty="0"/>
              <a:t> &lt;0,1</a:t>
            </a:r>
          </a:p>
        </p:txBody>
      </p:sp>
    </p:spTree>
    <p:extLst>
      <p:ext uri="{BB962C8B-B14F-4D97-AF65-F5344CB8AC3E}">
        <p14:creationId xmlns:p14="http://schemas.microsoft.com/office/powerpoint/2010/main" val="1648554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10134-31A1-35B0-FEC9-7D14A5939D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ELECCION DE CLUSTERS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3A5D65-E6A6-6E1A-55A6-786FD530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1" y="950825"/>
            <a:ext cx="3100712" cy="24324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92F300-BDF4-103E-8044-28A46E0F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64" y="950825"/>
            <a:ext cx="3526336" cy="2747402"/>
          </a:xfrm>
          <a:prstGeom prst="rect">
            <a:avLst/>
          </a:prstGeom>
        </p:spPr>
      </p:pic>
      <p:sp>
        <p:nvSpPr>
          <p:cNvPr id="7" name="Google Shape;2400;p51">
            <a:extLst>
              <a:ext uri="{FF2B5EF4-FFF2-40B4-BE49-F238E27FC236}">
                <a16:creationId xmlns:a16="http://schemas.microsoft.com/office/drawing/2014/main" id="{50B7BEDF-3CD6-1B3D-2841-7F0A7D64D260}"/>
              </a:ext>
            </a:extLst>
          </p:cNvPr>
          <p:cNvSpPr txBox="1">
            <a:spLocks/>
          </p:cNvSpPr>
          <p:nvPr/>
        </p:nvSpPr>
        <p:spPr>
          <a:xfrm>
            <a:off x="860851" y="3928824"/>
            <a:ext cx="4122629" cy="68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Ambos nos informan que pueden ser 2 los </a:t>
            </a:r>
            <a:r>
              <a:rPr lang="es-ES" sz="1000" dirty="0" err="1"/>
              <a:t>cluster</a:t>
            </a:r>
            <a:r>
              <a:rPr lang="es-ES" sz="1000" dirty="0"/>
              <a:t> correctos, AUNQUE PODRIAMOS PROBAR 5 EN UN FUTURO</a:t>
            </a:r>
          </a:p>
        </p:txBody>
      </p:sp>
    </p:spTree>
    <p:extLst>
      <p:ext uri="{BB962C8B-B14F-4D97-AF65-F5344CB8AC3E}">
        <p14:creationId xmlns:p14="http://schemas.microsoft.com/office/powerpoint/2010/main" val="2695175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C1C9A-6654-736D-5B3C-F6D24C91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87E3A-B9F2-A192-3587-96BEC6443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BOXPLOT POR CLUSTER CALIDAD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5ED005E-4FE3-1E01-16FB-384CFD4C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76" y="817048"/>
            <a:ext cx="6156247" cy="40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25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FA91E-804B-133B-68B8-18741AF7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BAFCF-651C-B37B-3CBA-37A2E54633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800" dirty="0"/>
              <a:t>PROMEDIO DE CARACTERISTICAS POR CLUSTER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5460F1-8DEB-5360-4652-9A5D1B62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084736"/>
            <a:ext cx="7025640" cy="30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INDICE DE CONTENIDOS</a:t>
            </a:r>
            <a:endParaRPr u="sng"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60317" y="288511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697666" y="2898701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68523" y="291553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6068275" y="1549111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63004" y="299718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771210" y="303797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981247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22356" y="302109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059600" y="305471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Aprendizaje no supervisado</a:t>
            </a:r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92934" y="2855516"/>
            <a:ext cx="2060203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157" name="Google Shape;2157;p40"/>
          <p:cNvSpPr txBox="1">
            <a:spLocks noGrp="1"/>
          </p:cNvSpPr>
          <p:nvPr>
            <p:ph type="subTitle" idx="9"/>
          </p:nvPr>
        </p:nvSpPr>
        <p:spPr>
          <a:xfrm>
            <a:off x="6721921" y="3148301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Acciones y decisiones. Áreas de mejora.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886595" y="1488465"/>
            <a:ext cx="245535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Interpretación de resultados</a:t>
            </a:r>
            <a:endParaRPr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895399" y="1751096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¿Nos sirve nuestro modelo?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435031" y="2928896"/>
            <a:ext cx="1902068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Siguientes pasos</a:t>
            </a: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454818" y="3214330"/>
            <a:ext cx="196939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¿Podemos enriquecer nuestro modelo?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02099" y="1741328"/>
            <a:ext cx="1821000" cy="390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Evaluación de los modelos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591269" y="1936457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Elección de métricas.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23455" y="158040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Optimización de los modelos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01041" y="1892495"/>
            <a:ext cx="1995056" cy="390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Hiperparametrización</a:t>
            </a:r>
            <a:endParaRPr dirty="0"/>
          </a:p>
        </p:txBody>
      </p:sp>
      <p:sp>
        <p:nvSpPr>
          <p:cNvPr id="2" name="Google Shape;2161;p40">
            <a:extLst>
              <a:ext uri="{FF2B5EF4-FFF2-40B4-BE49-F238E27FC236}">
                <a16:creationId xmlns:a16="http://schemas.microsoft.com/office/drawing/2014/main" id="{6B28E05B-F824-BB83-C8B7-D5D3C1FA5D68}"/>
              </a:ext>
            </a:extLst>
          </p:cNvPr>
          <p:cNvSpPr txBox="1">
            <a:spLocks/>
          </p:cNvSpPr>
          <p:nvPr/>
        </p:nvSpPr>
        <p:spPr>
          <a:xfrm>
            <a:off x="4074464" y="3326872"/>
            <a:ext cx="1902069" cy="56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s-ES" dirty="0"/>
              <a:t>PCA Y CLUSTERING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23A9B-E0C1-8468-C78F-384A747F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4D7A9-219F-5B8D-A100-4C6F93D844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HEATMAP CLUSTER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7527C9-4E91-606A-B024-B5EE48E3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9" y="858914"/>
            <a:ext cx="6007491" cy="39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28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>
          <a:extLst>
            <a:ext uri="{FF2B5EF4-FFF2-40B4-BE49-F238E27FC236}">
              <a16:creationId xmlns:a16="http://schemas.microsoft.com/office/drawing/2014/main" id="{7194B160-960C-801D-9A9D-6E11E962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63">
            <a:extLst>
              <a:ext uri="{FF2B5EF4-FFF2-40B4-BE49-F238E27FC236}">
                <a16:creationId xmlns:a16="http://schemas.microsoft.com/office/drawing/2014/main" id="{F05938CF-3D1A-6108-9064-7CD4B4050FD6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los cluster de calidad</a:t>
            </a:r>
            <a:endParaRPr dirty="0"/>
          </a:p>
        </p:txBody>
      </p:sp>
      <p:pic>
        <p:nvPicPr>
          <p:cNvPr id="2721" name="Google Shape;2721;p63">
            <a:extLst>
              <a:ext uri="{FF2B5EF4-FFF2-40B4-BE49-F238E27FC236}">
                <a16:creationId xmlns:a16="http://schemas.microsoft.com/office/drawing/2014/main" id="{9F7F72E5-CC95-D0E0-541C-90817412A9E5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46972" flipH="1">
            <a:off x="822430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63">
            <a:extLst>
              <a:ext uri="{FF2B5EF4-FFF2-40B4-BE49-F238E27FC236}">
                <a16:creationId xmlns:a16="http://schemas.microsoft.com/office/drawing/2014/main" id="{5B0707D5-3E3A-D8EC-F632-84C8E7B4649F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46972" flipH="1">
            <a:off x="5248098" y="1718761"/>
            <a:ext cx="2152190" cy="709853"/>
          </a:xfrm>
          <a:prstGeom prst="rect">
            <a:avLst/>
          </a:prstGeom>
          <a:noFill/>
          <a:ln>
            <a:noFill/>
          </a:ln>
        </p:spPr>
      </p:pic>
      <p:sp>
        <p:nvSpPr>
          <p:cNvPr id="2726" name="Google Shape;2726;p63">
            <a:extLst>
              <a:ext uri="{FF2B5EF4-FFF2-40B4-BE49-F238E27FC236}">
                <a16:creationId xmlns:a16="http://schemas.microsoft.com/office/drawing/2014/main" id="{2400EF32-91B7-DC03-10CD-ECBA4A27785D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0</a:t>
            </a:r>
            <a:endParaRPr dirty="0"/>
          </a:p>
        </p:txBody>
      </p:sp>
      <p:sp>
        <p:nvSpPr>
          <p:cNvPr id="2728" name="Google Shape;2728;p63">
            <a:extLst>
              <a:ext uri="{FF2B5EF4-FFF2-40B4-BE49-F238E27FC236}">
                <a16:creationId xmlns:a16="http://schemas.microsoft.com/office/drawing/2014/main" id="{72F6B8F5-4160-0396-AFF8-8B9F5B91F3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11290" y="2376044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Más alto en contaminantes en general.  </a:t>
            </a:r>
            <a:endParaRPr dirty="0"/>
          </a:p>
        </p:txBody>
      </p:sp>
      <p:sp>
        <p:nvSpPr>
          <p:cNvPr id="2733" name="Google Shape;2733;p63">
            <a:extLst>
              <a:ext uri="{FF2B5EF4-FFF2-40B4-BE49-F238E27FC236}">
                <a16:creationId xmlns:a16="http://schemas.microsoft.com/office/drawing/2014/main" id="{373A67CE-96F9-57A0-87ED-28720E34954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96769" y="2380985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 err="1"/>
              <a:t>Cluster</a:t>
            </a:r>
            <a:r>
              <a:rPr lang="es-ES" dirty="0"/>
              <a:t> 0, más </a:t>
            </a:r>
            <a:r>
              <a:rPr lang="es-ES" dirty="0" err="1"/>
              <a:t>outliers</a:t>
            </a:r>
            <a:r>
              <a:rPr lang="es-ES" dirty="0"/>
              <a:t>, datos menos cohesionados.</a:t>
            </a:r>
            <a:endParaRPr dirty="0"/>
          </a:p>
        </p:txBody>
      </p:sp>
      <p:grpSp>
        <p:nvGrpSpPr>
          <p:cNvPr id="2747" name="Google Shape;2747;p63">
            <a:extLst>
              <a:ext uri="{FF2B5EF4-FFF2-40B4-BE49-F238E27FC236}">
                <a16:creationId xmlns:a16="http://schemas.microsoft.com/office/drawing/2014/main" id="{9D4AFE2B-937E-0D19-01E5-14AE5143E927}"/>
              </a:ext>
            </a:extLst>
          </p:cNvPr>
          <p:cNvGrpSpPr/>
          <p:nvPr/>
        </p:nvGrpSpPr>
        <p:grpSpPr>
          <a:xfrm>
            <a:off x="5999640" y="1266577"/>
            <a:ext cx="362650" cy="428275"/>
            <a:chOff x="5722300" y="3047425"/>
            <a:chExt cx="362650" cy="428275"/>
          </a:xfrm>
        </p:grpSpPr>
        <p:sp>
          <p:nvSpPr>
            <p:cNvPr id="2748" name="Google Shape;2748;p63">
              <a:extLst>
                <a:ext uri="{FF2B5EF4-FFF2-40B4-BE49-F238E27FC236}">
                  <a16:creationId xmlns:a16="http://schemas.microsoft.com/office/drawing/2014/main" id="{4072AD3D-038E-0D4C-C96A-EC2BAB0A2444}"/>
                </a:ext>
              </a:extLst>
            </p:cNvPr>
            <p:cNvSpPr/>
            <p:nvPr/>
          </p:nvSpPr>
          <p:spPr>
            <a:xfrm>
              <a:off x="5722300" y="3228625"/>
              <a:ext cx="263325" cy="247075"/>
            </a:xfrm>
            <a:custGeom>
              <a:avLst/>
              <a:gdLst/>
              <a:ahLst/>
              <a:cxnLst/>
              <a:rect l="l" t="t" r="r" b="b"/>
              <a:pathLst>
                <a:path w="10533" h="9883" extrusionOk="0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3">
              <a:extLst>
                <a:ext uri="{FF2B5EF4-FFF2-40B4-BE49-F238E27FC236}">
                  <a16:creationId xmlns:a16="http://schemas.microsoft.com/office/drawing/2014/main" id="{4DE09470-368A-26D2-A928-BE9BEE392BB2}"/>
                </a:ext>
              </a:extLst>
            </p:cNvPr>
            <p:cNvSpPr/>
            <p:nvPr/>
          </p:nvSpPr>
          <p:spPr>
            <a:xfrm>
              <a:off x="5722300" y="3047425"/>
              <a:ext cx="362650" cy="428275"/>
            </a:xfrm>
            <a:custGeom>
              <a:avLst/>
              <a:gdLst/>
              <a:ahLst/>
              <a:cxnLst/>
              <a:rect l="l" t="t" r="r" b="b"/>
              <a:pathLst>
                <a:path w="14506" h="17131" extrusionOk="0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3">
              <a:extLst>
                <a:ext uri="{FF2B5EF4-FFF2-40B4-BE49-F238E27FC236}">
                  <a16:creationId xmlns:a16="http://schemas.microsoft.com/office/drawing/2014/main" id="{66D3785C-0E27-CE77-FBA4-E511C69710D1}"/>
                </a:ext>
              </a:extLst>
            </p:cNvPr>
            <p:cNvSpPr/>
            <p:nvPr/>
          </p:nvSpPr>
          <p:spPr>
            <a:xfrm>
              <a:off x="5879925" y="3198050"/>
              <a:ext cx="45900" cy="45950"/>
            </a:xfrm>
            <a:custGeom>
              <a:avLst/>
              <a:gdLst/>
              <a:ahLst/>
              <a:cxnLst/>
              <a:rect l="l" t="t" r="r" b="b"/>
              <a:pathLst>
                <a:path w="1836" h="1838" extrusionOk="0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>
              <a:extLst>
                <a:ext uri="{FF2B5EF4-FFF2-40B4-BE49-F238E27FC236}">
                  <a16:creationId xmlns:a16="http://schemas.microsoft.com/office/drawing/2014/main" id="{F780D0F9-F859-5F0C-BC8B-DF2782D35B2D}"/>
                </a:ext>
              </a:extLst>
            </p:cNvPr>
            <p:cNvSpPr/>
            <p:nvPr/>
          </p:nvSpPr>
          <p:spPr>
            <a:xfrm>
              <a:off x="5940850" y="319807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>
              <a:extLst>
                <a:ext uri="{FF2B5EF4-FFF2-40B4-BE49-F238E27FC236}">
                  <a16:creationId xmlns:a16="http://schemas.microsoft.com/office/drawing/2014/main" id="{391CCDB2-6A9B-FE3D-4796-7145BF3A10DB}"/>
                </a:ext>
              </a:extLst>
            </p:cNvPr>
            <p:cNvSpPr/>
            <p:nvPr/>
          </p:nvSpPr>
          <p:spPr>
            <a:xfrm>
              <a:off x="6002150" y="319807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>
              <a:extLst>
                <a:ext uri="{FF2B5EF4-FFF2-40B4-BE49-F238E27FC236}">
                  <a16:creationId xmlns:a16="http://schemas.microsoft.com/office/drawing/2014/main" id="{5D32EE58-B77E-872F-2CC5-B2CC6C122C4C}"/>
                </a:ext>
              </a:extLst>
            </p:cNvPr>
            <p:cNvSpPr/>
            <p:nvPr/>
          </p:nvSpPr>
          <p:spPr>
            <a:xfrm>
              <a:off x="575767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3">
              <a:extLst>
                <a:ext uri="{FF2B5EF4-FFF2-40B4-BE49-F238E27FC236}">
                  <a16:creationId xmlns:a16="http://schemas.microsoft.com/office/drawing/2014/main" id="{5D902631-4DDB-A13C-C47F-969F5A4F479F}"/>
                </a:ext>
              </a:extLst>
            </p:cNvPr>
            <p:cNvSpPr/>
            <p:nvPr/>
          </p:nvSpPr>
          <p:spPr>
            <a:xfrm>
              <a:off x="5818600" y="325862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3">
              <a:extLst>
                <a:ext uri="{FF2B5EF4-FFF2-40B4-BE49-F238E27FC236}">
                  <a16:creationId xmlns:a16="http://schemas.microsoft.com/office/drawing/2014/main" id="{9DF1D4D8-8FF0-AF2D-49CC-D24333375BE3}"/>
                </a:ext>
              </a:extLst>
            </p:cNvPr>
            <p:cNvSpPr/>
            <p:nvPr/>
          </p:nvSpPr>
          <p:spPr>
            <a:xfrm>
              <a:off x="587992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3">
              <a:extLst>
                <a:ext uri="{FF2B5EF4-FFF2-40B4-BE49-F238E27FC236}">
                  <a16:creationId xmlns:a16="http://schemas.microsoft.com/office/drawing/2014/main" id="{A440B210-3E67-BFDB-F49D-7FDF5180CF61}"/>
                </a:ext>
              </a:extLst>
            </p:cNvPr>
            <p:cNvSpPr/>
            <p:nvPr/>
          </p:nvSpPr>
          <p:spPr>
            <a:xfrm>
              <a:off x="59408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3">
              <a:extLst>
                <a:ext uri="{FF2B5EF4-FFF2-40B4-BE49-F238E27FC236}">
                  <a16:creationId xmlns:a16="http://schemas.microsoft.com/office/drawing/2014/main" id="{E503FE80-EC8B-AD6F-5DFE-E72EEB7C67C0}"/>
                </a:ext>
              </a:extLst>
            </p:cNvPr>
            <p:cNvSpPr/>
            <p:nvPr/>
          </p:nvSpPr>
          <p:spPr>
            <a:xfrm>
              <a:off x="60021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3">
              <a:extLst>
                <a:ext uri="{FF2B5EF4-FFF2-40B4-BE49-F238E27FC236}">
                  <a16:creationId xmlns:a16="http://schemas.microsoft.com/office/drawing/2014/main" id="{4E08BEEE-587D-B1A3-B974-8375DBDF97AB}"/>
                </a:ext>
              </a:extLst>
            </p:cNvPr>
            <p:cNvSpPr/>
            <p:nvPr/>
          </p:nvSpPr>
          <p:spPr>
            <a:xfrm>
              <a:off x="575767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3">
              <a:extLst>
                <a:ext uri="{FF2B5EF4-FFF2-40B4-BE49-F238E27FC236}">
                  <a16:creationId xmlns:a16="http://schemas.microsoft.com/office/drawing/2014/main" id="{55A2AD5A-DE3E-8B7F-2AA7-202F5FFF158B}"/>
                </a:ext>
              </a:extLst>
            </p:cNvPr>
            <p:cNvSpPr/>
            <p:nvPr/>
          </p:nvSpPr>
          <p:spPr>
            <a:xfrm>
              <a:off x="5818600" y="3319200"/>
              <a:ext cx="46300" cy="45900"/>
            </a:xfrm>
            <a:custGeom>
              <a:avLst/>
              <a:gdLst/>
              <a:ahLst/>
              <a:cxnLst/>
              <a:rect l="l" t="t" r="r" b="b"/>
              <a:pathLst>
                <a:path w="1852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3">
              <a:extLst>
                <a:ext uri="{FF2B5EF4-FFF2-40B4-BE49-F238E27FC236}">
                  <a16:creationId xmlns:a16="http://schemas.microsoft.com/office/drawing/2014/main" id="{568E9D3F-37AD-038A-9AD0-24274AD881DE}"/>
                </a:ext>
              </a:extLst>
            </p:cNvPr>
            <p:cNvSpPr/>
            <p:nvPr/>
          </p:nvSpPr>
          <p:spPr>
            <a:xfrm>
              <a:off x="587992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3">
              <a:extLst>
                <a:ext uri="{FF2B5EF4-FFF2-40B4-BE49-F238E27FC236}">
                  <a16:creationId xmlns:a16="http://schemas.microsoft.com/office/drawing/2014/main" id="{4CBB52E8-33EA-415D-B175-91B1667917C6}"/>
                </a:ext>
              </a:extLst>
            </p:cNvPr>
            <p:cNvSpPr/>
            <p:nvPr/>
          </p:nvSpPr>
          <p:spPr>
            <a:xfrm>
              <a:off x="5940850" y="3319200"/>
              <a:ext cx="46300" cy="45950"/>
            </a:xfrm>
            <a:custGeom>
              <a:avLst/>
              <a:gdLst/>
              <a:ahLst/>
              <a:cxnLst/>
              <a:rect l="l" t="t" r="r" b="b"/>
              <a:pathLst>
                <a:path w="1852" h="1838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3">
              <a:extLst>
                <a:ext uri="{FF2B5EF4-FFF2-40B4-BE49-F238E27FC236}">
                  <a16:creationId xmlns:a16="http://schemas.microsoft.com/office/drawing/2014/main" id="{8ADEB7CE-8A14-CACF-07E2-42845218731C}"/>
                </a:ext>
              </a:extLst>
            </p:cNvPr>
            <p:cNvSpPr/>
            <p:nvPr/>
          </p:nvSpPr>
          <p:spPr>
            <a:xfrm>
              <a:off x="6002150" y="3319200"/>
              <a:ext cx="45925" cy="45900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3">
              <a:extLst>
                <a:ext uri="{FF2B5EF4-FFF2-40B4-BE49-F238E27FC236}">
                  <a16:creationId xmlns:a16="http://schemas.microsoft.com/office/drawing/2014/main" id="{D0CABFFF-1579-8C00-C684-4652E54C7EC2}"/>
                </a:ext>
              </a:extLst>
            </p:cNvPr>
            <p:cNvSpPr/>
            <p:nvPr/>
          </p:nvSpPr>
          <p:spPr>
            <a:xfrm>
              <a:off x="575767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3">
              <a:extLst>
                <a:ext uri="{FF2B5EF4-FFF2-40B4-BE49-F238E27FC236}">
                  <a16:creationId xmlns:a16="http://schemas.microsoft.com/office/drawing/2014/main" id="{94C911E2-9AC3-59EC-ECBC-DD2717225A4C}"/>
                </a:ext>
              </a:extLst>
            </p:cNvPr>
            <p:cNvSpPr/>
            <p:nvPr/>
          </p:nvSpPr>
          <p:spPr>
            <a:xfrm>
              <a:off x="5818600" y="3379750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3">
              <a:extLst>
                <a:ext uri="{FF2B5EF4-FFF2-40B4-BE49-F238E27FC236}">
                  <a16:creationId xmlns:a16="http://schemas.microsoft.com/office/drawing/2014/main" id="{1A6BDE42-56B6-01DF-359C-CBCF2A8D513E}"/>
                </a:ext>
              </a:extLst>
            </p:cNvPr>
            <p:cNvSpPr/>
            <p:nvPr/>
          </p:nvSpPr>
          <p:spPr>
            <a:xfrm>
              <a:off x="587992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63">
            <a:extLst>
              <a:ext uri="{FF2B5EF4-FFF2-40B4-BE49-F238E27FC236}">
                <a16:creationId xmlns:a16="http://schemas.microsoft.com/office/drawing/2014/main" id="{77A3A963-D359-6593-D6A4-E2DE04E05043}"/>
              </a:ext>
            </a:extLst>
          </p:cNvPr>
          <p:cNvGrpSpPr/>
          <p:nvPr/>
        </p:nvGrpSpPr>
        <p:grpSpPr>
          <a:xfrm>
            <a:off x="1692563" y="1265652"/>
            <a:ext cx="411925" cy="429200"/>
            <a:chOff x="5623975" y="2591838"/>
            <a:chExt cx="411925" cy="429200"/>
          </a:xfrm>
        </p:grpSpPr>
        <p:sp>
          <p:nvSpPr>
            <p:cNvPr id="2767" name="Google Shape;2767;p63">
              <a:extLst>
                <a:ext uri="{FF2B5EF4-FFF2-40B4-BE49-F238E27FC236}">
                  <a16:creationId xmlns:a16="http://schemas.microsoft.com/office/drawing/2014/main" id="{3C4B780B-3FD6-7CE3-E45D-0C0E5EDC2E1F}"/>
                </a:ext>
              </a:extLst>
            </p:cNvPr>
            <p:cNvSpPr/>
            <p:nvPr/>
          </p:nvSpPr>
          <p:spPr>
            <a:xfrm>
              <a:off x="5964400" y="2684913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3">
              <a:extLst>
                <a:ext uri="{FF2B5EF4-FFF2-40B4-BE49-F238E27FC236}">
                  <a16:creationId xmlns:a16="http://schemas.microsoft.com/office/drawing/2014/main" id="{3BE2F0D1-9F9C-9A9E-072B-95E7BCC674B8}"/>
                </a:ext>
              </a:extLst>
            </p:cNvPr>
            <p:cNvSpPr/>
            <p:nvPr/>
          </p:nvSpPr>
          <p:spPr>
            <a:xfrm>
              <a:off x="5623975" y="2591838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3">
              <a:extLst>
                <a:ext uri="{FF2B5EF4-FFF2-40B4-BE49-F238E27FC236}">
                  <a16:creationId xmlns:a16="http://schemas.microsoft.com/office/drawing/2014/main" id="{F701FC28-CC0B-320C-A296-77E5AF5F8DD2}"/>
                </a:ext>
              </a:extLst>
            </p:cNvPr>
            <p:cNvSpPr/>
            <p:nvPr/>
          </p:nvSpPr>
          <p:spPr>
            <a:xfrm>
              <a:off x="5680775" y="2729488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3">
              <a:extLst>
                <a:ext uri="{FF2B5EF4-FFF2-40B4-BE49-F238E27FC236}">
                  <a16:creationId xmlns:a16="http://schemas.microsoft.com/office/drawing/2014/main" id="{DA091CF6-5F42-304F-3DDA-ED72B31B74B8}"/>
                </a:ext>
              </a:extLst>
            </p:cNvPr>
            <p:cNvSpPr/>
            <p:nvPr/>
          </p:nvSpPr>
          <p:spPr>
            <a:xfrm>
              <a:off x="5751500" y="2755063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3">
              <a:extLst>
                <a:ext uri="{FF2B5EF4-FFF2-40B4-BE49-F238E27FC236}">
                  <a16:creationId xmlns:a16="http://schemas.microsoft.com/office/drawing/2014/main" id="{7344C1B4-C2E8-372F-1DED-201C9D38E013}"/>
                </a:ext>
              </a:extLst>
            </p:cNvPr>
            <p:cNvSpPr/>
            <p:nvPr/>
          </p:nvSpPr>
          <p:spPr>
            <a:xfrm>
              <a:off x="5680775" y="2808113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3">
              <a:extLst>
                <a:ext uri="{FF2B5EF4-FFF2-40B4-BE49-F238E27FC236}">
                  <a16:creationId xmlns:a16="http://schemas.microsoft.com/office/drawing/2014/main" id="{BEC2F28E-6FD1-37A6-2FB0-D783AC183A8B}"/>
                </a:ext>
              </a:extLst>
            </p:cNvPr>
            <p:cNvSpPr/>
            <p:nvPr/>
          </p:nvSpPr>
          <p:spPr>
            <a:xfrm>
              <a:off x="5751000" y="283403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3">
              <a:extLst>
                <a:ext uri="{FF2B5EF4-FFF2-40B4-BE49-F238E27FC236}">
                  <a16:creationId xmlns:a16="http://schemas.microsoft.com/office/drawing/2014/main" id="{912B46B8-5FFB-B768-6F08-35C16C78C2ED}"/>
                </a:ext>
              </a:extLst>
            </p:cNvPr>
            <p:cNvSpPr/>
            <p:nvPr/>
          </p:nvSpPr>
          <p:spPr>
            <a:xfrm>
              <a:off x="5680775" y="2887063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3">
              <a:extLst>
                <a:ext uri="{FF2B5EF4-FFF2-40B4-BE49-F238E27FC236}">
                  <a16:creationId xmlns:a16="http://schemas.microsoft.com/office/drawing/2014/main" id="{5CFC6BFA-A5A3-46CE-40AD-04F4D321ED5D}"/>
                </a:ext>
              </a:extLst>
            </p:cNvPr>
            <p:cNvSpPr/>
            <p:nvPr/>
          </p:nvSpPr>
          <p:spPr>
            <a:xfrm>
              <a:off x="5751500" y="2912688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3">
              <a:extLst>
                <a:ext uri="{FF2B5EF4-FFF2-40B4-BE49-F238E27FC236}">
                  <a16:creationId xmlns:a16="http://schemas.microsoft.com/office/drawing/2014/main" id="{28FD87C5-95B4-0ADC-BD22-B210D082CA38}"/>
                </a:ext>
              </a:extLst>
            </p:cNvPr>
            <p:cNvSpPr/>
            <p:nvPr/>
          </p:nvSpPr>
          <p:spPr>
            <a:xfrm>
              <a:off x="5751000" y="278098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3">
              <a:extLst>
                <a:ext uri="{FF2B5EF4-FFF2-40B4-BE49-F238E27FC236}">
                  <a16:creationId xmlns:a16="http://schemas.microsoft.com/office/drawing/2014/main" id="{17CEC900-9C01-7708-E500-80E3525564C3}"/>
                </a:ext>
              </a:extLst>
            </p:cNvPr>
            <p:cNvSpPr/>
            <p:nvPr/>
          </p:nvSpPr>
          <p:spPr>
            <a:xfrm>
              <a:off x="5751000" y="2859613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3">
              <a:extLst>
                <a:ext uri="{FF2B5EF4-FFF2-40B4-BE49-F238E27FC236}">
                  <a16:creationId xmlns:a16="http://schemas.microsoft.com/office/drawing/2014/main" id="{9001B47A-3448-B9F2-C364-A4361AEF5273}"/>
                </a:ext>
              </a:extLst>
            </p:cNvPr>
            <p:cNvSpPr/>
            <p:nvPr/>
          </p:nvSpPr>
          <p:spPr>
            <a:xfrm>
              <a:off x="5750975" y="2938238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726;p63">
            <a:extLst>
              <a:ext uri="{FF2B5EF4-FFF2-40B4-BE49-F238E27FC236}">
                <a16:creationId xmlns:a16="http://schemas.microsoft.com/office/drawing/2014/main" id="{60580C3D-2798-54AC-26A7-9FE0FA112E1E}"/>
              </a:ext>
            </a:extLst>
          </p:cNvPr>
          <p:cNvSpPr txBox="1">
            <a:spLocks/>
          </p:cNvSpPr>
          <p:nvPr/>
        </p:nvSpPr>
        <p:spPr>
          <a:xfrm>
            <a:off x="5134252" y="1852329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dirty="0" err="1"/>
              <a:t>Cluster</a:t>
            </a:r>
            <a:r>
              <a:rPr lang="es-ES" dirty="0"/>
              <a:t> 1</a:t>
            </a:r>
          </a:p>
        </p:txBody>
      </p:sp>
      <p:sp>
        <p:nvSpPr>
          <p:cNvPr id="19" name="Google Shape;2733;p63">
            <a:extLst>
              <a:ext uri="{FF2B5EF4-FFF2-40B4-BE49-F238E27FC236}">
                <a16:creationId xmlns:a16="http://schemas.microsoft.com/office/drawing/2014/main" id="{5D3D84B6-6B17-4E09-507F-49D911DE7075}"/>
              </a:ext>
            </a:extLst>
          </p:cNvPr>
          <p:cNvSpPr txBox="1">
            <a:spLocks/>
          </p:cNvSpPr>
          <p:nvPr/>
        </p:nvSpPr>
        <p:spPr>
          <a:xfrm>
            <a:off x="730325" y="3149902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20" name="Google Shape;2733;p63">
            <a:extLst>
              <a:ext uri="{FF2B5EF4-FFF2-40B4-BE49-F238E27FC236}">
                <a16:creationId xmlns:a16="http://schemas.microsoft.com/office/drawing/2014/main" id="{9699EE4B-3977-84E5-CCA0-E1EEF0D9E9E7}"/>
              </a:ext>
            </a:extLst>
          </p:cNvPr>
          <p:cNvSpPr txBox="1">
            <a:spLocks/>
          </p:cNvSpPr>
          <p:nvPr/>
        </p:nvSpPr>
        <p:spPr>
          <a:xfrm>
            <a:off x="5094765" y="307048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2" name="Google Shape;2733;p63">
            <a:extLst>
              <a:ext uri="{FF2B5EF4-FFF2-40B4-BE49-F238E27FC236}">
                <a16:creationId xmlns:a16="http://schemas.microsoft.com/office/drawing/2014/main" id="{569C99E8-CE0C-14DF-70CF-470E67ACD704}"/>
              </a:ext>
            </a:extLst>
          </p:cNvPr>
          <p:cNvSpPr txBox="1">
            <a:spLocks/>
          </p:cNvSpPr>
          <p:nvPr/>
        </p:nvSpPr>
        <p:spPr>
          <a:xfrm>
            <a:off x="2912545" y="322093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s-ES" dirty="0"/>
              <a:t>En ambos destacan principalmente NITRITOS Y AMONÍACO.</a:t>
            </a:r>
          </a:p>
        </p:txBody>
      </p:sp>
    </p:spTree>
    <p:extLst>
      <p:ext uri="{BB962C8B-B14F-4D97-AF65-F5344CB8AC3E}">
        <p14:creationId xmlns:p14="http://schemas.microsoft.com/office/powerpoint/2010/main" val="1619623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5D998-C924-0FD3-369A-DDB0D5227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6421D-22EE-2F9E-104E-CF76CF1DB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CONCLUSIONES</a:t>
            </a:r>
          </a:p>
        </p:txBody>
      </p:sp>
      <p:sp>
        <p:nvSpPr>
          <p:cNvPr id="3" name="Google Shape;3489;p72">
            <a:extLst>
              <a:ext uri="{FF2B5EF4-FFF2-40B4-BE49-F238E27FC236}">
                <a16:creationId xmlns:a16="http://schemas.microsoft.com/office/drawing/2014/main" id="{E8E50D6F-F358-B44B-EBF1-70EFC1B0E73E}"/>
              </a:ext>
            </a:extLst>
          </p:cNvPr>
          <p:cNvSpPr txBox="1">
            <a:spLocks/>
          </p:cNvSpPr>
          <p:nvPr/>
        </p:nvSpPr>
        <p:spPr>
          <a:xfrm>
            <a:off x="1014008" y="1313871"/>
            <a:ext cx="7691700" cy="2689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B4C76B3-2F32-9A32-F5CC-643EED20B7A5}"/>
              </a:ext>
            </a:extLst>
          </p:cNvPr>
          <p:cNvSpPr txBox="1">
            <a:spLocks/>
          </p:cNvSpPr>
          <p:nvPr/>
        </p:nvSpPr>
        <p:spPr>
          <a:xfrm>
            <a:off x="1471500" y="575132"/>
            <a:ext cx="7672500" cy="373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s-ES" sz="18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Enfoque en las Sustancias Clave, AMONÍACO Y NITRITOS </a:t>
            </a:r>
          </a:p>
        </p:txBody>
      </p:sp>
    </p:spTree>
    <p:extLst>
      <p:ext uri="{BB962C8B-B14F-4D97-AF65-F5344CB8AC3E}">
        <p14:creationId xmlns:p14="http://schemas.microsoft.com/office/powerpoint/2010/main" val="2489530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3A4DB-09D9-69B4-6C64-159814E20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74438-A59F-4E57-E935-CFFD1278C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ELECCION DE CLUSTERS POTABILIDAD</a:t>
            </a:r>
          </a:p>
        </p:txBody>
      </p:sp>
      <p:sp>
        <p:nvSpPr>
          <p:cNvPr id="7" name="Google Shape;2400;p51">
            <a:extLst>
              <a:ext uri="{FF2B5EF4-FFF2-40B4-BE49-F238E27FC236}">
                <a16:creationId xmlns:a16="http://schemas.microsoft.com/office/drawing/2014/main" id="{5C4A4C86-96E9-5FB1-5C59-2196C63AF68A}"/>
              </a:ext>
            </a:extLst>
          </p:cNvPr>
          <p:cNvSpPr txBox="1">
            <a:spLocks/>
          </p:cNvSpPr>
          <p:nvPr/>
        </p:nvSpPr>
        <p:spPr>
          <a:xfrm>
            <a:off x="736646" y="3932280"/>
            <a:ext cx="4122629" cy="68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Según </a:t>
            </a:r>
            <a:r>
              <a:rPr lang="es-ES" sz="1000" dirty="0" err="1"/>
              <a:t>silhoutte</a:t>
            </a:r>
            <a:r>
              <a:rPr lang="es-ES" sz="1000" dirty="0"/>
              <a:t>, 6 PODRÍAN SER  LOS CLUSTER A ELEGIR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ABC441-6B55-317F-10E0-AE7D6DAC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5" y="870582"/>
            <a:ext cx="3548541" cy="28276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4B1BBE-CB46-089D-8EE5-7F1AD3B3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482" y="1078706"/>
            <a:ext cx="3891757" cy="29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3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FDA3C-384F-4598-0864-7FA2DE4A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33E32-5B87-FFC8-167A-ECD8EE384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73025"/>
            <a:ext cx="8028146" cy="577800"/>
          </a:xfrm>
        </p:spPr>
        <p:txBody>
          <a:bodyPr/>
          <a:lstStyle/>
          <a:p>
            <a:r>
              <a:rPr lang="es-ES" sz="2000" dirty="0"/>
              <a:t>BOXPLOT POR CLUSTER POTABILIDAD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D62E7C-4902-2B1B-21DA-F224BC69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9" y="888986"/>
            <a:ext cx="6141721" cy="40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85EE-4C0E-B4EC-F142-F7467D9EE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32C60-9F07-8F9A-1774-FFBEB08D0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73025"/>
            <a:ext cx="8028146" cy="577800"/>
          </a:xfrm>
        </p:spPr>
        <p:txBody>
          <a:bodyPr/>
          <a:lstStyle/>
          <a:p>
            <a:r>
              <a:rPr lang="es-ES" sz="2000" dirty="0"/>
              <a:t>PROMEDIO DE CARACTERISTICAS POR CLUSTER POTABILIDAD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B136D9-41B9-D140-01D6-98CA9D20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021080"/>
            <a:ext cx="7585808" cy="327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24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1110-970A-7011-B5F2-149F31C38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312B0-5B17-540D-0993-052AF5438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HEATMAP CLUSTER CALIDAD POTABILIDAD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F9DA1-ABE3-D939-A8C2-D172B73A5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9" y="868680"/>
            <a:ext cx="4722407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28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63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los cluster de potabilidad</a:t>
            </a:r>
            <a:endParaRPr dirty="0"/>
          </a:p>
        </p:txBody>
      </p:sp>
      <p:pic>
        <p:nvPicPr>
          <p:cNvPr id="2720" name="Google Shape;2720;p6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46972" flipH="1">
            <a:off x="3497431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63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46972" flipH="1">
            <a:off x="822430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63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646972" flipH="1">
            <a:off x="822430" y="3381762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63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61394" flipH="1">
            <a:off x="3498975" y="3381416"/>
            <a:ext cx="2149103" cy="71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63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646972" flipH="1">
            <a:off x="6168388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63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rot="-561394" flipH="1">
            <a:off x="6169931" y="3381416"/>
            <a:ext cx="2149103" cy="710545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726" name="Google Shape;2726;p63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0</a:t>
            </a:r>
            <a:endParaRPr dirty="0"/>
          </a:p>
        </p:txBody>
      </p:sp>
      <p:sp>
        <p:nvSpPr>
          <p:cNvPr id="2727" name="Google Shape;2727;p63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3</a:t>
            </a:r>
            <a:endParaRPr dirty="0"/>
          </a:p>
        </p:txBody>
      </p:sp>
      <p:sp>
        <p:nvSpPr>
          <p:cNvPr id="2728" name="Google Shape;2728;p63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Alto en sólidos</a:t>
            </a:r>
            <a:endParaRPr dirty="0"/>
          </a:p>
        </p:txBody>
      </p:sp>
      <p:sp>
        <p:nvSpPr>
          <p:cNvPr id="2729" name="Google Shape;2729;p63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4</a:t>
            </a:r>
            <a:endParaRPr dirty="0"/>
          </a:p>
        </p:txBody>
      </p:sp>
      <p:sp>
        <p:nvSpPr>
          <p:cNvPr id="2730" name="Google Shape;2730;p63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Agua alta en pH, dureza, sulfatos y conductividad.</a:t>
            </a:r>
            <a:endParaRPr dirty="0"/>
          </a:p>
        </p:txBody>
      </p:sp>
      <p:sp>
        <p:nvSpPr>
          <p:cNvPr id="2731" name="Google Shape;2731;p63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5</a:t>
            </a:r>
            <a:endParaRPr dirty="0"/>
          </a:p>
        </p:txBody>
      </p:sp>
      <p:sp>
        <p:nvSpPr>
          <p:cNvPr id="2732" name="Google Shape;2732;p63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Altos en sulfatos y trihalometanos.</a:t>
            </a:r>
            <a:endParaRPr dirty="0"/>
          </a:p>
        </p:txBody>
      </p:sp>
      <p:sp>
        <p:nvSpPr>
          <p:cNvPr id="2733" name="Google Shape;2733;p63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Valor alto sulfato, pero no destacan</a:t>
            </a:r>
            <a:endParaRPr dirty="0"/>
          </a:p>
        </p:txBody>
      </p:sp>
      <p:sp>
        <p:nvSpPr>
          <p:cNvPr id="2734" name="Google Shape;2734;p63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1</a:t>
            </a:r>
            <a:endParaRPr dirty="0"/>
          </a:p>
        </p:txBody>
      </p:sp>
      <p:sp>
        <p:nvSpPr>
          <p:cNvPr id="2735" name="Google Shape;2735;p63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Valores moderados, menos sólidos y conductividad.</a:t>
            </a:r>
            <a:endParaRPr dirty="0"/>
          </a:p>
        </p:txBody>
      </p:sp>
      <p:sp>
        <p:nvSpPr>
          <p:cNvPr id="2736" name="Google Shape;2736;p63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2</a:t>
            </a:r>
            <a:endParaRPr dirty="0"/>
          </a:p>
        </p:txBody>
      </p:sp>
      <p:sp>
        <p:nvSpPr>
          <p:cNvPr id="2737" name="Google Shape;2737;p63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Alto en turbidez.</a:t>
            </a:r>
            <a:endParaRPr dirty="0"/>
          </a:p>
        </p:txBody>
      </p:sp>
      <p:grpSp>
        <p:nvGrpSpPr>
          <p:cNvPr id="2738" name="Google Shape;2738;p63"/>
          <p:cNvGrpSpPr/>
          <p:nvPr/>
        </p:nvGrpSpPr>
        <p:grpSpPr>
          <a:xfrm>
            <a:off x="7029883" y="2987868"/>
            <a:ext cx="429200" cy="422050"/>
            <a:chOff x="3161825" y="2629438"/>
            <a:chExt cx="429200" cy="422050"/>
          </a:xfrm>
        </p:grpSpPr>
        <p:sp>
          <p:nvSpPr>
            <p:cNvPr id="2739" name="Google Shape;2739;p63"/>
            <p:cNvSpPr/>
            <p:nvPr/>
          </p:nvSpPr>
          <p:spPr>
            <a:xfrm>
              <a:off x="3161825" y="2629438"/>
              <a:ext cx="429200" cy="422050"/>
            </a:xfrm>
            <a:custGeom>
              <a:avLst/>
              <a:gdLst/>
              <a:ahLst/>
              <a:cxnLst/>
              <a:rect l="l" t="t" r="r" b="b"/>
              <a:pathLst>
                <a:path w="17168" h="16882" extrusionOk="0">
                  <a:moveTo>
                    <a:pt x="2980" y="4755"/>
                  </a:moveTo>
                  <a:lnTo>
                    <a:pt x="2980" y="8622"/>
                  </a:lnTo>
                  <a:lnTo>
                    <a:pt x="662" y="6590"/>
                  </a:lnTo>
                  <a:lnTo>
                    <a:pt x="2980" y="4755"/>
                  </a:lnTo>
                  <a:close/>
                  <a:moveTo>
                    <a:pt x="14219" y="4875"/>
                  </a:moveTo>
                  <a:lnTo>
                    <a:pt x="16521" y="6590"/>
                  </a:lnTo>
                  <a:lnTo>
                    <a:pt x="14219" y="8637"/>
                  </a:lnTo>
                  <a:lnTo>
                    <a:pt x="14219" y="4875"/>
                  </a:lnTo>
                  <a:close/>
                  <a:moveTo>
                    <a:pt x="16919" y="10728"/>
                  </a:moveTo>
                  <a:lnTo>
                    <a:pt x="16919" y="10728"/>
                  </a:lnTo>
                  <a:cubicBezTo>
                    <a:pt x="16917" y="10728"/>
                    <a:pt x="16914" y="10728"/>
                    <a:pt x="16912" y="10728"/>
                  </a:cubicBezTo>
                  <a:lnTo>
                    <a:pt x="16927" y="10728"/>
                  </a:lnTo>
                  <a:cubicBezTo>
                    <a:pt x="16924" y="10728"/>
                    <a:pt x="16922" y="10728"/>
                    <a:pt x="16919" y="10728"/>
                  </a:cubicBezTo>
                  <a:close/>
                  <a:moveTo>
                    <a:pt x="512" y="7132"/>
                  </a:moveTo>
                  <a:lnTo>
                    <a:pt x="3055" y="9359"/>
                  </a:lnTo>
                  <a:lnTo>
                    <a:pt x="5628" y="11616"/>
                  </a:lnTo>
                  <a:lnTo>
                    <a:pt x="4665" y="12443"/>
                  </a:lnTo>
                  <a:cubicBezTo>
                    <a:pt x="4455" y="12618"/>
                    <a:pt x="4624" y="12901"/>
                    <a:pt x="4823" y="12901"/>
                  </a:cubicBezTo>
                  <a:cubicBezTo>
                    <a:pt x="4881" y="12901"/>
                    <a:pt x="4941" y="12877"/>
                    <a:pt x="4996" y="12819"/>
                  </a:cubicBezTo>
                  <a:lnTo>
                    <a:pt x="6094" y="11857"/>
                  </a:lnTo>
                  <a:lnTo>
                    <a:pt x="11104" y="11857"/>
                  </a:lnTo>
                  <a:lnTo>
                    <a:pt x="16190" y="16325"/>
                  </a:lnTo>
                  <a:cubicBezTo>
                    <a:pt x="16099" y="16370"/>
                    <a:pt x="16009" y="16385"/>
                    <a:pt x="15919" y="16385"/>
                  </a:cubicBezTo>
                  <a:lnTo>
                    <a:pt x="1264" y="16385"/>
                  </a:lnTo>
                  <a:cubicBezTo>
                    <a:pt x="1174" y="16385"/>
                    <a:pt x="1084" y="16370"/>
                    <a:pt x="993" y="16325"/>
                  </a:cubicBezTo>
                  <a:lnTo>
                    <a:pt x="3897" y="13782"/>
                  </a:lnTo>
                  <a:cubicBezTo>
                    <a:pt x="4142" y="13619"/>
                    <a:pt x="3962" y="13320"/>
                    <a:pt x="3750" y="13320"/>
                  </a:cubicBezTo>
                  <a:cubicBezTo>
                    <a:pt x="3688" y="13320"/>
                    <a:pt x="3624" y="13345"/>
                    <a:pt x="3566" y="13406"/>
                  </a:cubicBezTo>
                  <a:lnTo>
                    <a:pt x="602" y="15994"/>
                  </a:lnTo>
                  <a:cubicBezTo>
                    <a:pt x="542" y="15889"/>
                    <a:pt x="512" y="15753"/>
                    <a:pt x="512" y="15633"/>
                  </a:cubicBezTo>
                  <a:lnTo>
                    <a:pt x="512" y="7132"/>
                  </a:lnTo>
                  <a:close/>
                  <a:moveTo>
                    <a:pt x="4123" y="0"/>
                  </a:moveTo>
                  <a:cubicBezTo>
                    <a:pt x="3491" y="0"/>
                    <a:pt x="2980" y="512"/>
                    <a:pt x="2980" y="1144"/>
                  </a:cubicBezTo>
                  <a:lnTo>
                    <a:pt x="2980" y="4123"/>
                  </a:lnTo>
                  <a:lnTo>
                    <a:pt x="106" y="6380"/>
                  </a:lnTo>
                  <a:cubicBezTo>
                    <a:pt x="46" y="6425"/>
                    <a:pt x="16" y="6500"/>
                    <a:pt x="16" y="6575"/>
                  </a:cubicBezTo>
                  <a:lnTo>
                    <a:pt x="16" y="15633"/>
                  </a:lnTo>
                  <a:cubicBezTo>
                    <a:pt x="0" y="16325"/>
                    <a:pt x="572" y="16882"/>
                    <a:pt x="1264" y="16882"/>
                  </a:cubicBezTo>
                  <a:lnTo>
                    <a:pt x="15904" y="16882"/>
                  </a:lnTo>
                  <a:cubicBezTo>
                    <a:pt x="16596" y="16882"/>
                    <a:pt x="17168" y="16325"/>
                    <a:pt x="17168" y="15633"/>
                  </a:cubicBezTo>
                  <a:lnTo>
                    <a:pt x="17168" y="11571"/>
                  </a:lnTo>
                  <a:cubicBezTo>
                    <a:pt x="17168" y="11405"/>
                    <a:pt x="17040" y="11322"/>
                    <a:pt x="16912" y="11322"/>
                  </a:cubicBezTo>
                  <a:cubicBezTo>
                    <a:pt x="16784" y="11322"/>
                    <a:pt x="16656" y="11405"/>
                    <a:pt x="16656" y="11571"/>
                  </a:cubicBezTo>
                  <a:lnTo>
                    <a:pt x="16656" y="15633"/>
                  </a:lnTo>
                  <a:cubicBezTo>
                    <a:pt x="16656" y="15753"/>
                    <a:pt x="16626" y="15889"/>
                    <a:pt x="16566" y="15994"/>
                  </a:cubicBezTo>
                  <a:lnTo>
                    <a:pt x="11586" y="11616"/>
                  </a:lnTo>
                  <a:lnTo>
                    <a:pt x="16671" y="7132"/>
                  </a:lnTo>
                  <a:lnTo>
                    <a:pt x="16671" y="10472"/>
                  </a:lnTo>
                  <a:cubicBezTo>
                    <a:pt x="16671" y="10620"/>
                    <a:pt x="16773" y="10725"/>
                    <a:pt x="16919" y="10728"/>
                  </a:cubicBezTo>
                  <a:lnTo>
                    <a:pt x="16919" y="10728"/>
                  </a:lnTo>
                  <a:cubicBezTo>
                    <a:pt x="17066" y="10725"/>
                    <a:pt x="17168" y="10620"/>
                    <a:pt x="17168" y="10472"/>
                  </a:cubicBezTo>
                  <a:lnTo>
                    <a:pt x="17168" y="6575"/>
                  </a:lnTo>
                  <a:cubicBezTo>
                    <a:pt x="17168" y="6500"/>
                    <a:pt x="17138" y="6425"/>
                    <a:pt x="17062" y="6380"/>
                  </a:cubicBezTo>
                  <a:lnTo>
                    <a:pt x="14219" y="4243"/>
                  </a:lnTo>
                  <a:lnTo>
                    <a:pt x="14219" y="1144"/>
                  </a:lnTo>
                  <a:cubicBezTo>
                    <a:pt x="14204" y="512"/>
                    <a:pt x="13692" y="0"/>
                    <a:pt x="13060" y="0"/>
                  </a:cubicBezTo>
                  <a:lnTo>
                    <a:pt x="8953" y="0"/>
                  </a:lnTo>
                  <a:cubicBezTo>
                    <a:pt x="8622" y="0"/>
                    <a:pt x="8622" y="512"/>
                    <a:pt x="8953" y="512"/>
                  </a:cubicBezTo>
                  <a:lnTo>
                    <a:pt x="13060" y="512"/>
                  </a:lnTo>
                  <a:cubicBezTo>
                    <a:pt x="13406" y="512"/>
                    <a:pt x="13707" y="798"/>
                    <a:pt x="13707" y="1144"/>
                  </a:cubicBezTo>
                  <a:lnTo>
                    <a:pt x="13707" y="9088"/>
                  </a:lnTo>
                  <a:lnTo>
                    <a:pt x="11104" y="11360"/>
                  </a:lnTo>
                  <a:lnTo>
                    <a:pt x="6109" y="11360"/>
                  </a:lnTo>
                  <a:lnTo>
                    <a:pt x="3476" y="9058"/>
                  </a:lnTo>
                  <a:lnTo>
                    <a:pt x="3476" y="1144"/>
                  </a:lnTo>
                  <a:cubicBezTo>
                    <a:pt x="3476" y="798"/>
                    <a:pt x="3762" y="512"/>
                    <a:pt x="4108" y="512"/>
                  </a:cubicBezTo>
                  <a:lnTo>
                    <a:pt x="7854" y="512"/>
                  </a:lnTo>
                  <a:cubicBezTo>
                    <a:pt x="8185" y="512"/>
                    <a:pt x="8185" y="0"/>
                    <a:pt x="7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3261875" y="2676088"/>
              <a:ext cx="180825" cy="187700"/>
            </a:xfrm>
            <a:custGeom>
              <a:avLst/>
              <a:gdLst/>
              <a:ahLst/>
              <a:cxnLst/>
              <a:rect l="l" t="t" r="r" b="b"/>
              <a:pathLst>
                <a:path w="7233" h="7508" extrusionOk="0">
                  <a:moveTo>
                    <a:pt x="3190" y="2302"/>
                  </a:moveTo>
                  <a:lnTo>
                    <a:pt x="3190" y="4318"/>
                  </a:lnTo>
                  <a:lnTo>
                    <a:pt x="1686" y="4318"/>
                  </a:lnTo>
                  <a:cubicBezTo>
                    <a:pt x="1129" y="4318"/>
                    <a:pt x="678" y="3867"/>
                    <a:pt x="678" y="3310"/>
                  </a:cubicBezTo>
                  <a:cubicBezTo>
                    <a:pt x="678" y="2753"/>
                    <a:pt x="1129" y="2302"/>
                    <a:pt x="1686" y="2302"/>
                  </a:cubicBezTo>
                  <a:close/>
                  <a:moveTo>
                    <a:pt x="5703" y="1204"/>
                  </a:moveTo>
                  <a:lnTo>
                    <a:pt x="5703" y="5432"/>
                  </a:lnTo>
                  <a:lnTo>
                    <a:pt x="3687" y="4424"/>
                  </a:lnTo>
                  <a:lnTo>
                    <a:pt x="3687" y="2197"/>
                  </a:lnTo>
                  <a:lnTo>
                    <a:pt x="5703" y="1204"/>
                  </a:lnTo>
                  <a:close/>
                  <a:moveTo>
                    <a:pt x="6455" y="542"/>
                  </a:moveTo>
                  <a:cubicBezTo>
                    <a:pt x="6606" y="542"/>
                    <a:pt x="6711" y="647"/>
                    <a:pt x="6711" y="782"/>
                  </a:cubicBezTo>
                  <a:lnTo>
                    <a:pt x="6711" y="5823"/>
                  </a:lnTo>
                  <a:cubicBezTo>
                    <a:pt x="6696" y="5981"/>
                    <a:pt x="6576" y="6060"/>
                    <a:pt x="6455" y="6060"/>
                  </a:cubicBezTo>
                  <a:cubicBezTo>
                    <a:pt x="6335" y="6060"/>
                    <a:pt x="6215" y="5981"/>
                    <a:pt x="6200" y="5823"/>
                  </a:cubicBezTo>
                  <a:lnTo>
                    <a:pt x="6200" y="782"/>
                  </a:lnTo>
                  <a:cubicBezTo>
                    <a:pt x="6215" y="647"/>
                    <a:pt x="6320" y="542"/>
                    <a:pt x="6455" y="542"/>
                  </a:cubicBezTo>
                  <a:close/>
                  <a:moveTo>
                    <a:pt x="2604" y="4815"/>
                  </a:moveTo>
                  <a:lnTo>
                    <a:pt x="2604" y="6650"/>
                  </a:lnTo>
                  <a:cubicBezTo>
                    <a:pt x="2589" y="6869"/>
                    <a:pt x="2419" y="6978"/>
                    <a:pt x="2250" y="6978"/>
                  </a:cubicBezTo>
                  <a:cubicBezTo>
                    <a:pt x="2081" y="6978"/>
                    <a:pt x="1911" y="6869"/>
                    <a:pt x="1896" y="6650"/>
                  </a:cubicBezTo>
                  <a:lnTo>
                    <a:pt x="1896" y="4815"/>
                  </a:lnTo>
                  <a:close/>
                  <a:moveTo>
                    <a:pt x="6457" y="1"/>
                  </a:moveTo>
                  <a:cubicBezTo>
                    <a:pt x="6129" y="1"/>
                    <a:pt x="5801" y="197"/>
                    <a:pt x="5718" y="617"/>
                  </a:cubicBezTo>
                  <a:lnTo>
                    <a:pt x="3371" y="1791"/>
                  </a:lnTo>
                  <a:lnTo>
                    <a:pt x="1671" y="1791"/>
                  </a:lnTo>
                  <a:cubicBezTo>
                    <a:pt x="1642" y="1789"/>
                    <a:pt x="1614" y="1788"/>
                    <a:pt x="1585" y="1788"/>
                  </a:cubicBezTo>
                  <a:cubicBezTo>
                    <a:pt x="810" y="1788"/>
                    <a:pt x="164" y="2376"/>
                    <a:pt x="91" y="3160"/>
                  </a:cubicBezTo>
                  <a:cubicBezTo>
                    <a:pt x="1" y="3957"/>
                    <a:pt x="587" y="4694"/>
                    <a:pt x="1385" y="4785"/>
                  </a:cubicBezTo>
                  <a:lnTo>
                    <a:pt x="1385" y="6650"/>
                  </a:lnTo>
                  <a:cubicBezTo>
                    <a:pt x="1385" y="7117"/>
                    <a:pt x="1776" y="7508"/>
                    <a:pt x="2242" y="7508"/>
                  </a:cubicBezTo>
                  <a:cubicBezTo>
                    <a:pt x="2724" y="7508"/>
                    <a:pt x="3100" y="7117"/>
                    <a:pt x="3100" y="6650"/>
                  </a:cubicBezTo>
                  <a:lnTo>
                    <a:pt x="3100" y="4815"/>
                  </a:lnTo>
                  <a:lnTo>
                    <a:pt x="3371" y="4815"/>
                  </a:lnTo>
                  <a:lnTo>
                    <a:pt x="5718" y="5988"/>
                  </a:lnTo>
                  <a:cubicBezTo>
                    <a:pt x="5801" y="6408"/>
                    <a:pt x="6129" y="6605"/>
                    <a:pt x="6457" y="6605"/>
                  </a:cubicBezTo>
                  <a:cubicBezTo>
                    <a:pt x="6845" y="6605"/>
                    <a:pt x="7232" y="6329"/>
                    <a:pt x="7208" y="5823"/>
                  </a:cubicBezTo>
                  <a:lnTo>
                    <a:pt x="7208" y="782"/>
                  </a:lnTo>
                  <a:cubicBezTo>
                    <a:pt x="7232" y="277"/>
                    <a:pt x="6845" y="1"/>
                    <a:pt x="6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3450325" y="2692913"/>
              <a:ext cx="37650" cy="36225"/>
            </a:xfrm>
            <a:custGeom>
              <a:avLst/>
              <a:gdLst/>
              <a:ahLst/>
              <a:cxnLst/>
              <a:rect l="l" t="t" r="r" b="b"/>
              <a:pathLst>
                <a:path w="1506" h="1449" extrusionOk="0">
                  <a:moveTo>
                    <a:pt x="1219" y="0"/>
                  </a:moveTo>
                  <a:cubicBezTo>
                    <a:pt x="1155" y="0"/>
                    <a:pt x="1091" y="27"/>
                    <a:pt x="1039" y="79"/>
                  </a:cubicBezTo>
                  <a:lnTo>
                    <a:pt x="106" y="1012"/>
                  </a:lnTo>
                  <a:cubicBezTo>
                    <a:pt x="1" y="1118"/>
                    <a:pt x="1" y="1268"/>
                    <a:pt x="106" y="1373"/>
                  </a:cubicBezTo>
                  <a:cubicBezTo>
                    <a:pt x="151" y="1418"/>
                    <a:pt x="211" y="1449"/>
                    <a:pt x="286" y="1449"/>
                  </a:cubicBezTo>
                  <a:cubicBezTo>
                    <a:pt x="347" y="1449"/>
                    <a:pt x="422" y="1418"/>
                    <a:pt x="467" y="1373"/>
                  </a:cubicBezTo>
                  <a:lnTo>
                    <a:pt x="1415" y="425"/>
                  </a:lnTo>
                  <a:cubicBezTo>
                    <a:pt x="1505" y="335"/>
                    <a:pt x="1505" y="170"/>
                    <a:pt x="1415" y="79"/>
                  </a:cubicBezTo>
                  <a:lnTo>
                    <a:pt x="1400" y="79"/>
                  </a:lnTo>
                  <a:cubicBezTo>
                    <a:pt x="1347" y="27"/>
                    <a:pt x="1283" y="0"/>
                    <a:pt x="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3449150" y="2789288"/>
              <a:ext cx="40225" cy="35775"/>
            </a:xfrm>
            <a:custGeom>
              <a:avLst/>
              <a:gdLst/>
              <a:ahLst/>
              <a:cxnLst/>
              <a:rect l="l" t="t" r="r" b="b"/>
              <a:pathLst>
                <a:path w="1609" h="1431" extrusionOk="0">
                  <a:moveTo>
                    <a:pt x="352" y="0"/>
                  </a:moveTo>
                  <a:cubicBezTo>
                    <a:pt x="160" y="0"/>
                    <a:pt x="0" y="234"/>
                    <a:pt x="153" y="422"/>
                  </a:cubicBezTo>
                  <a:lnTo>
                    <a:pt x="1086" y="1355"/>
                  </a:lnTo>
                  <a:cubicBezTo>
                    <a:pt x="1131" y="1400"/>
                    <a:pt x="1206" y="1430"/>
                    <a:pt x="1266" y="1430"/>
                  </a:cubicBezTo>
                  <a:cubicBezTo>
                    <a:pt x="1272" y="1431"/>
                    <a:pt x="1278" y="1431"/>
                    <a:pt x="1283" y="1431"/>
                  </a:cubicBezTo>
                  <a:cubicBezTo>
                    <a:pt x="1498" y="1431"/>
                    <a:pt x="1609" y="1156"/>
                    <a:pt x="1462" y="1009"/>
                  </a:cubicBezTo>
                  <a:lnTo>
                    <a:pt x="514" y="61"/>
                  </a:lnTo>
                  <a:cubicBezTo>
                    <a:pt x="461" y="18"/>
                    <a:pt x="405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3448825" y="2752438"/>
              <a:ext cx="40275" cy="12800"/>
            </a:xfrm>
            <a:custGeom>
              <a:avLst/>
              <a:gdLst/>
              <a:ahLst/>
              <a:cxnLst/>
              <a:rect l="l" t="t" r="r" b="b"/>
              <a:pathLst>
                <a:path w="1611" h="512" extrusionOk="0">
                  <a:moveTo>
                    <a:pt x="346" y="0"/>
                  </a:moveTo>
                  <a:cubicBezTo>
                    <a:pt x="0" y="0"/>
                    <a:pt x="0" y="512"/>
                    <a:pt x="346" y="512"/>
                  </a:cubicBezTo>
                  <a:lnTo>
                    <a:pt x="1279" y="512"/>
                  </a:lnTo>
                  <a:cubicBezTo>
                    <a:pt x="1610" y="512"/>
                    <a:pt x="1610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4" name="Google Shape;2744;p63"/>
          <p:cNvGrpSpPr/>
          <p:nvPr/>
        </p:nvGrpSpPr>
        <p:grpSpPr>
          <a:xfrm>
            <a:off x="4402176" y="2980708"/>
            <a:ext cx="342700" cy="428850"/>
            <a:chOff x="1546844" y="1576600"/>
            <a:chExt cx="342700" cy="428850"/>
          </a:xfrm>
        </p:grpSpPr>
        <p:sp>
          <p:nvSpPr>
            <p:cNvPr id="2745" name="Google Shape;2745;p63"/>
            <p:cNvSpPr/>
            <p:nvPr/>
          </p:nvSpPr>
          <p:spPr>
            <a:xfrm>
              <a:off x="1546844" y="1576600"/>
              <a:ext cx="342700" cy="428850"/>
            </a:xfrm>
            <a:custGeom>
              <a:avLst/>
              <a:gdLst/>
              <a:ahLst/>
              <a:cxnLst/>
              <a:rect l="l" t="t" r="r" b="b"/>
              <a:pathLst>
                <a:path w="13708" h="17154" extrusionOk="0">
                  <a:moveTo>
                    <a:pt x="1764" y="1"/>
                  </a:moveTo>
                  <a:cubicBezTo>
                    <a:pt x="799" y="1"/>
                    <a:pt x="16" y="792"/>
                    <a:pt x="16" y="1761"/>
                  </a:cubicBezTo>
                  <a:lnTo>
                    <a:pt x="16" y="8502"/>
                  </a:lnTo>
                  <a:cubicBezTo>
                    <a:pt x="1" y="8682"/>
                    <a:pt x="136" y="8772"/>
                    <a:pt x="272" y="8772"/>
                  </a:cubicBezTo>
                  <a:cubicBezTo>
                    <a:pt x="407" y="8772"/>
                    <a:pt x="543" y="8682"/>
                    <a:pt x="528" y="8502"/>
                  </a:cubicBezTo>
                  <a:lnTo>
                    <a:pt x="528" y="1761"/>
                  </a:lnTo>
                  <a:cubicBezTo>
                    <a:pt x="543" y="1084"/>
                    <a:pt x="1114" y="542"/>
                    <a:pt x="1791" y="542"/>
                  </a:cubicBezTo>
                  <a:cubicBezTo>
                    <a:pt x="2483" y="542"/>
                    <a:pt x="3040" y="1084"/>
                    <a:pt x="3070" y="1761"/>
                  </a:cubicBezTo>
                  <a:lnTo>
                    <a:pt x="3070" y="14144"/>
                  </a:lnTo>
                  <a:cubicBezTo>
                    <a:pt x="2722" y="13788"/>
                    <a:pt x="2260" y="13612"/>
                    <a:pt x="1799" y="13612"/>
                  </a:cubicBezTo>
                  <a:cubicBezTo>
                    <a:pt x="1343" y="13612"/>
                    <a:pt x="887" y="13785"/>
                    <a:pt x="543" y="14129"/>
                  </a:cubicBezTo>
                  <a:lnTo>
                    <a:pt x="528" y="14144"/>
                  </a:lnTo>
                  <a:lnTo>
                    <a:pt x="528" y="9600"/>
                  </a:lnTo>
                  <a:cubicBezTo>
                    <a:pt x="543" y="9419"/>
                    <a:pt x="407" y="9329"/>
                    <a:pt x="272" y="9329"/>
                  </a:cubicBezTo>
                  <a:cubicBezTo>
                    <a:pt x="136" y="9329"/>
                    <a:pt x="1" y="9419"/>
                    <a:pt x="16" y="9600"/>
                  </a:cubicBezTo>
                  <a:lnTo>
                    <a:pt x="16" y="15393"/>
                  </a:lnTo>
                  <a:cubicBezTo>
                    <a:pt x="16" y="16371"/>
                    <a:pt x="813" y="17153"/>
                    <a:pt x="1791" y="17153"/>
                  </a:cubicBezTo>
                  <a:lnTo>
                    <a:pt x="8336" y="17153"/>
                  </a:lnTo>
                  <a:cubicBezTo>
                    <a:pt x="8667" y="17153"/>
                    <a:pt x="8667" y="16657"/>
                    <a:pt x="8336" y="16657"/>
                  </a:cubicBezTo>
                  <a:lnTo>
                    <a:pt x="1791" y="16657"/>
                  </a:lnTo>
                  <a:cubicBezTo>
                    <a:pt x="663" y="16657"/>
                    <a:pt x="91" y="15287"/>
                    <a:pt x="904" y="14490"/>
                  </a:cubicBezTo>
                  <a:cubicBezTo>
                    <a:pt x="1129" y="14249"/>
                    <a:pt x="1460" y="14114"/>
                    <a:pt x="1791" y="14114"/>
                  </a:cubicBezTo>
                  <a:cubicBezTo>
                    <a:pt x="2499" y="14114"/>
                    <a:pt x="3070" y="14686"/>
                    <a:pt x="3070" y="15378"/>
                  </a:cubicBezTo>
                  <a:cubicBezTo>
                    <a:pt x="3070" y="15528"/>
                    <a:pt x="3176" y="15633"/>
                    <a:pt x="3311" y="15633"/>
                  </a:cubicBezTo>
                  <a:lnTo>
                    <a:pt x="10924" y="15633"/>
                  </a:lnTo>
                  <a:lnTo>
                    <a:pt x="10924" y="16657"/>
                  </a:lnTo>
                  <a:lnTo>
                    <a:pt x="9420" y="16657"/>
                  </a:lnTo>
                  <a:cubicBezTo>
                    <a:pt x="9089" y="16657"/>
                    <a:pt x="9089" y="17153"/>
                    <a:pt x="9420" y="17153"/>
                  </a:cubicBezTo>
                  <a:lnTo>
                    <a:pt x="11165" y="17153"/>
                  </a:lnTo>
                  <a:cubicBezTo>
                    <a:pt x="11300" y="17153"/>
                    <a:pt x="11421" y="17048"/>
                    <a:pt x="11421" y="16912"/>
                  </a:cubicBezTo>
                  <a:lnTo>
                    <a:pt x="11421" y="15633"/>
                  </a:lnTo>
                  <a:lnTo>
                    <a:pt x="13452" y="15633"/>
                  </a:lnTo>
                  <a:cubicBezTo>
                    <a:pt x="13587" y="15633"/>
                    <a:pt x="13708" y="15528"/>
                    <a:pt x="13708" y="15378"/>
                  </a:cubicBezTo>
                  <a:lnTo>
                    <a:pt x="13708" y="1761"/>
                  </a:lnTo>
                  <a:cubicBezTo>
                    <a:pt x="13708" y="1626"/>
                    <a:pt x="13587" y="1505"/>
                    <a:pt x="13452" y="1505"/>
                  </a:cubicBezTo>
                  <a:lnTo>
                    <a:pt x="10413" y="1505"/>
                  </a:lnTo>
                  <a:cubicBezTo>
                    <a:pt x="10097" y="1535"/>
                    <a:pt x="10097" y="1987"/>
                    <a:pt x="10413" y="2017"/>
                  </a:cubicBezTo>
                  <a:lnTo>
                    <a:pt x="13211" y="2017"/>
                  </a:lnTo>
                  <a:lnTo>
                    <a:pt x="13211" y="15137"/>
                  </a:lnTo>
                  <a:lnTo>
                    <a:pt x="3567" y="15137"/>
                  </a:lnTo>
                  <a:lnTo>
                    <a:pt x="3567" y="2017"/>
                  </a:lnTo>
                  <a:lnTo>
                    <a:pt x="9314" y="2017"/>
                  </a:lnTo>
                  <a:cubicBezTo>
                    <a:pt x="9324" y="2018"/>
                    <a:pt x="9333" y="2018"/>
                    <a:pt x="9341" y="2018"/>
                  </a:cubicBezTo>
                  <a:cubicBezTo>
                    <a:pt x="9666" y="2018"/>
                    <a:pt x="9666" y="1504"/>
                    <a:pt x="9341" y="1504"/>
                  </a:cubicBezTo>
                  <a:cubicBezTo>
                    <a:pt x="9333" y="1504"/>
                    <a:pt x="9324" y="1505"/>
                    <a:pt x="9314" y="1505"/>
                  </a:cubicBezTo>
                  <a:lnTo>
                    <a:pt x="3552" y="1505"/>
                  </a:lnTo>
                  <a:cubicBezTo>
                    <a:pt x="3416" y="633"/>
                    <a:pt x="2679" y="1"/>
                    <a:pt x="1791" y="1"/>
                  </a:cubicBezTo>
                  <a:cubicBezTo>
                    <a:pt x="1782" y="1"/>
                    <a:pt x="1773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1639006" y="1699600"/>
              <a:ext cx="158375" cy="164775"/>
            </a:xfrm>
            <a:custGeom>
              <a:avLst/>
              <a:gdLst/>
              <a:ahLst/>
              <a:cxnLst/>
              <a:rect l="l" t="t" r="r" b="b"/>
              <a:pathLst>
                <a:path w="6335" h="6591" extrusionOk="0">
                  <a:moveTo>
                    <a:pt x="2648" y="2047"/>
                  </a:moveTo>
                  <a:lnTo>
                    <a:pt x="2648" y="3732"/>
                  </a:lnTo>
                  <a:lnTo>
                    <a:pt x="1339" y="3732"/>
                  </a:lnTo>
                  <a:cubicBezTo>
                    <a:pt x="888" y="3732"/>
                    <a:pt x="512" y="3356"/>
                    <a:pt x="512" y="2890"/>
                  </a:cubicBezTo>
                  <a:lnTo>
                    <a:pt x="512" y="2875"/>
                  </a:lnTo>
                  <a:cubicBezTo>
                    <a:pt x="512" y="2423"/>
                    <a:pt x="888" y="2047"/>
                    <a:pt x="1339" y="2047"/>
                  </a:cubicBezTo>
                  <a:close/>
                  <a:moveTo>
                    <a:pt x="4845" y="1099"/>
                  </a:moveTo>
                  <a:lnTo>
                    <a:pt x="4845" y="4680"/>
                  </a:lnTo>
                  <a:lnTo>
                    <a:pt x="3145" y="3837"/>
                  </a:lnTo>
                  <a:lnTo>
                    <a:pt x="3145" y="1942"/>
                  </a:lnTo>
                  <a:lnTo>
                    <a:pt x="4845" y="1099"/>
                  </a:lnTo>
                  <a:close/>
                  <a:moveTo>
                    <a:pt x="5597" y="497"/>
                  </a:moveTo>
                  <a:cubicBezTo>
                    <a:pt x="5732" y="497"/>
                    <a:pt x="5838" y="618"/>
                    <a:pt x="5838" y="753"/>
                  </a:cubicBezTo>
                  <a:lnTo>
                    <a:pt x="5838" y="5026"/>
                  </a:lnTo>
                  <a:cubicBezTo>
                    <a:pt x="5838" y="5161"/>
                    <a:pt x="5732" y="5282"/>
                    <a:pt x="5597" y="5282"/>
                  </a:cubicBezTo>
                  <a:cubicBezTo>
                    <a:pt x="5447" y="5282"/>
                    <a:pt x="5341" y="5161"/>
                    <a:pt x="5341" y="5026"/>
                  </a:cubicBezTo>
                  <a:lnTo>
                    <a:pt x="5341" y="753"/>
                  </a:lnTo>
                  <a:cubicBezTo>
                    <a:pt x="5341" y="618"/>
                    <a:pt x="5447" y="497"/>
                    <a:pt x="5597" y="497"/>
                  </a:cubicBezTo>
                  <a:close/>
                  <a:moveTo>
                    <a:pt x="2137" y="4244"/>
                  </a:moveTo>
                  <a:lnTo>
                    <a:pt x="2137" y="5808"/>
                  </a:lnTo>
                  <a:cubicBezTo>
                    <a:pt x="2137" y="5959"/>
                    <a:pt x="2001" y="6079"/>
                    <a:pt x="1866" y="6079"/>
                  </a:cubicBezTo>
                  <a:cubicBezTo>
                    <a:pt x="1715" y="6079"/>
                    <a:pt x="1595" y="5959"/>
                    <a:pt x="1595" y="5808"/>
                  </a:cubicBezTo>
                  <a:lnTo>
                    <a:pt x="1595" y="4244"/>
                  </a:lnTo>
                  <a:close/>
                  <a:moveTo>
                    <a:pt x="5582" y="1"/>
                  </a:moveTo>
                  <a:cubicBezTo>
                    <a:pt x="5266" y="1"/>
                    <a:pt x="4980" y="211"/>
                    <a:pt x="4875" y="512"/>
                  </a:cubicBezTo>
                  <a:lnTo>
                    <a:pt x="2829" y="1535"/>
                  </a:lnTo>
                  <a:lnTo>
                    <a:pt x="1339" y="1535"/>
                  </a:lnTo>
                  <a:cubicBezTo>
                    <a:pt x="602" y="1535"/>
                    <a:pt x="0" y="2137"/>
                    <a:pt x="0" y="2875"/>
                  </a:cubicBezTo>
                  <a:lnTo>
                    <a:pt x="0" y="2905"/>
                  </a:lnTo>
                  <a:cubicBezTo>
                    <a:pt x="0" y="3537"/>
                    <a:pt x="451" y="4078"/>
                    <a:pt x="1068" y="4214"/>
                  </a:cubicBezTo>
                  <a:lnTo>
                    <a:pt x="1068" y="5808"/>
                  </a:lnTo>
                  <a:cubicBezTo>
                    <a:pt x="1068" y="6245"/>
                    <a:pt x="1414" y="6591"/>
                    <a:pt x="1851" y="6591"/>
                  </a:cubicBezTo>
                  <a:cubicBezTo>
                    <a:pt x="2272" y="6591"/>
                    <a:pt x="2618" y="6245"/>
                    <a:pt x="2618" y="5808"/>
                  </a:cubicBezTo>
                  <a:lnTo>
                    <a:pt x="2618" y="4244"/>
                  </a:lnTo>
                  <a:lnTo>
                    <a:pt x="2829" y="4244"/>
                  </a:lnTo>
                  <a:lnTo>
                    <a:pt x="4875" y="5267"/>
                  </a:lnTo>
                  <a:cubicBezTo>
                    <a:pt x="4980" y="5568"/>
                    <a:pt x="5266" y="5778"/>
                    <a:pt x="5582" y="5778"/>
                  </a:cubicBezTo>
                  <a:cubicBezTo>
                    <a:pt x="6003" y="5778"/>
                    <a:pt x="6334" y="5447"/>
                    <a:pt x="6334" y="5026"/>
                  </a:cubicBezTo>
                  <a:lnTo>
                    <a:pt x="6334" y="753"/>
                  </a:lnTo>
                  <a:cubicBezTo>
                    <a:pt x="6334" y="332"/>
                    <a:pt x="6003" y="1"/>
                    <a:pt x="5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7" name="Google Shape;2747;p63"/>
          <p:cNvGrpSpPr/>
          <p:nvPr/>
        </p:nvGrpSpPr>
        <p:grpSpPr>
          <a:xfrm>
            <a:off x="1717200" y="2984756"/>
            <a:ext cx="362650" cy="428275"/>
            <a:chOff x="5722300" y="3047425"/>
            <a:chExt cx="362650" cy="428275"/>
          </a:xfrm>
        </p:grpSpPr>
        <p:sp>
          <p:nvSpPr>
            <p:cNvPr id="2748" name="Google Shape;2748;p63"/>
            <p:cNvSpPr/>
            <p:nvPr/>
          </p:nvSpPr>
          <p:spPr>
            <a:xfrm>
              <a:off x="5722300" y="3228625"/>
              <a:ext cx="263325" cy="247075"/>
            </a:xfrm>
            <a:custGeom>
              <a:avLst/>
              <a:gdLst/>
              <a:ahLst/>
              <a:cxnLst/>
              <a:rect l="l" t="t" r="r" b="b"/>
              <a:pathLst>
                <a:path w="10533" h="9883" extrusionOk="0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3"/>
            <p:cNvSpPr/>
            <p:nvPr/>
          </p:nvSpPr>
          <p:spPr>
            <a:xfrm>
              <a:off x="5722300" y="3047425"/>
              <a:ext cx="362650" cy="428275"/>
            </a:xfrm>
            <a:custGeom>
              <a:avLst/>
              <a:gdLst/>
              <a:ahLst/>
              <a:cxnLst/>
              <a:rect l="l" t="t" r="r" b="b"/>
              <a:pathLst>
                <a:path w="14506" h="17131" extrusionOk="0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3"/>
            <p:cNvSpPr/>
            <p:nvPr/>
          </p:nvSpPr>
          <p:spPr>
            <a:xfrm>
              <a:off x="5879925" y="3198050"/>
              <a:ext cx="45900" cy="45950"/>
            </a:xfrm>
            <a:custGeom>
              <a:avLst/>
              <a:gdLst/>
              <a:ahLst/>
              <a:cxnLst/>
              <a:rect l="l" t="t" r="r" b="b"/>
              <a:pathLst>
                <a:path w="1836" h="1838" extrusionOk="0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5940850" y="319807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6002150" y="319807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575767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3"/>
            <p:cNvSpPr/>
            <p:nvPr/>
          </p:nvSpPr>
          <p:spPr>
            <a:xfrm>
              <a:off x="5818600" y="325862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3"/>
            <p:cNvSpPr/>
            <p:nvPr/>
          </p:nvSpPr>
          <p:spPr>
            <a:xfrm>
              <a:off x="587992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3"/>
            <p:cNvSpPr/>
            <p:nvPr/>
          </p:nvSpPr>
          <p:spPr>
            <a:xfrm>
              <a:off x="59408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3"/>
            <p:cNvSpPr/>
            <p:nvPr/>
          </p:nvSpPr>
          <p:spPr>
            <a:xfrm>
              <a:off x="60021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3"/>
            <p:cNvSpPr/>
            <p:nvPr/>
          </p:nvSpPr>
          <p:spPr>
            <a:xfrm>
              <a:off x="575767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3"/>
            <p:cNvSpPr/>
            <p:nvPr/>
          </p:nvSpPr>
          <p:spPr>
            <a:xfrm>
              <a:off x="5818600" y="3319200"/>
              <a:ext cx="46300" cy="45900"/>
            </a:xfrm>
            <a:custGeom>
              <a:avLst/>
              <a:gdLst/>
              <a:ahLst/>
              <a:cxnLst/>
              <a:rect l="l" t="t" r="r" b="b"/>
              <a:pathLst>
                <a:path w="1852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3"/>
            <p:cNvSpPr/>
            <p:nvPr/>
          </p:nvSpPr>
          <p:spPr>
            <a:xfrm>
              <a:off x="587992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3"/>
            <p:cNvSpPr/>
            <p:nvPr/>
          </p:nvSpPr>
          <p:spPr>
            <a:xfrm>
              <a:off x="5940850" y="3319200"/>
              <a:ext cx="46300" cy="45950"/>
            </a:xfrm>
            <a:custGeom>
              <a:avLst/>
              <a:gdLst/>
              <a:ahLst/>
              <a:cxnLst/>
              <a:rect l="l" t="t" r="r" b="b"/>
              <a:pathLst>
                <a:path w="1852" h="1838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3"/>
            <p:cNvSpPr/>
            <p:nvPr/>
          </p:nvSpPr>
          <p:spPr>
            <a:xfrm>
              <a:off x="6002150" y="3319200"/>
              <a:ext cx="45925" cy="45900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3"/>
            <p:cNvSpPr/>
            <p:nvPr/>
          </p:nvSpPr>
          <p:spPr>
            <a:xfrm>
              <a:off x="575767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3"/>
            <p:cNvSpPr/>
            <p:nvPr/>
          </p:nvSpPr>
          <p:spPr>
            <a:xfrm>
              <a:off x="5818600" y="3379750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3"/>
            <p:cNvSpPr/>
            <p:nvPr/>
          </p:nvSpPr>
          <p:spPr>
            <a:xfrm>
              <a:off x="587992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63"/>
          <p:cNvGrpSpPr/>
          <p:nvPr/>
        </p:nvGrpSpPr>
        <p:grpSpPr>
          <a:xfrm>
            <a:off x="1692563" y="1265652"/>
            <a:ext cx="411925" cy="429200"/>
            <a:chOff x="5623975" y="2591838"/>
            <a:chExt cx="411925" cy="429200"/>
          </a:xfrm>
        </p:grpSpPr>
        <p:sp>
          <p:nvSpPr>
            <p:cNvPr id="2767" name="Google Shape;2767;p63"/>
            <p:cNvSpPr/>
            <p:nvPr/>
          </p:nvSpPr>
          <p:spPr>
            <a:xfrm>
              <a:off x="5964400" y="2684913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3"/>
            <p:cNvSpPr/>
            <p:nvPr/>
          </p:nvSpPr>
          <p:spPr>
            <a:xfrm>
              <a:off x="5623975" y="2591838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3"/>
            <p:cNvSpPr/>
            <p:nvPr/>
          </p:nvSpPr>
          <p:spPr>
            <a:xfrm>
              <a:off x="5680775" y="2729488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3"/>
            <p:cNvSpPr/>
            <p:nvPr/>
          </p:nvSpPr>
          <p:spPr>
            <a:xfrm>
              <a:off x="5751500" y="2755063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3"/>
            <p:cNvSpPr/>
            <p:nvPr/>
          </p:nvSpPr>
          <p:spPr>
            <a:xfrm>
              <a:off x="5680775" y="2808113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3"/>
            <p:cNvSpPr/>
            <p:nvPr/>
          </p:nvSpPr>
          <p:spPr>
            <a:xfrm>
              <a:off x="5751000" y="283403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3"/>
            <p:cNvSpPr/>
            <p:nvPr/>
          </p:nvSpPr>
          <p:spPr>
            <a:xfrm>
              <a:off x="5680775" y="2887063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3"/>
            <p:cNvSpPr/>
            <p:nvPr/>
          </p:nvSpPr>
          <p:spPr>
            <a:xfrm>
              <a:off x="5751500" y="2912688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3"/>
            <p:cNvSpPr/>
            <p:nvPr/>
          </p:nvSpPr>
          <p:spPr>
            <a:xfrm>
              <a:off x="5751000" y="278098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3"/>
            <p:cNvSpPr/>
            <p:nvPr/>
          </p:nvSpPr>
          <p:spPr>
            <a:xfrm>
              <a:off x="5751000" y="2859613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3"/>
            <p:cNvSpPr/>
            <p:nvPr/>
          </p:nvSpPr>
          <p:spPr>
            <a:xfrm>
              <a:off x="5750975" y="2938238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63"/>
          <p:cNvGrpSpPr/>
          <p:nvPr/>
        </p:nvGrpSpPr>
        <p:grpSpPr>
          <a:xfrm>
            <a:off x="7030070" y="1265314"/>
            <a:ext cx="428825" cy="429875"/>
            <a:chOff x="4788138" y="704538"/>
            <a:chExt cx="428825" cy="429875"/>
          </a:xfrm>
        </p:grpSpPr>
        <p:sp>
          <p:nvSpPr>
            <p:cNvPr id="2779" name="Google Shape;2779;p63"/>
            <p:cNvSpPr/>
            <p:nvPr/>
          </p:nvSpPr>
          <p:spPr>
            <a:xfrm>
              <a:off x="4788138" y="704538"/>
              <a:ext cx="428825" cy="429875"/>
            </a:xfrm>
            <a:custGeom>
              <a:avLst/>
              <a:gdLst/>
              <a:ahLst/>
              <a:cxnLst/>
              <a:rect l="l" t="t" r="r" b="b"/>
              <a:pathLst>
                <a:path w="17153" h="17195" extrusionOk="0">
                  <a:moveTo>
                    <a:pt x="5056" y="1291"/>
                  </a:moveTo>
                  <a:lnTo>
                    <a:pt x="5056" y="2194"/>
                  </a:lnTo>
                  <a:lnTo>
                    <a:pt x="2543" y="2194"/>
                  </a:lnTo>
                  <a:lnTo>
                    <a:pt x="2543" y="1291"/>
                  </a:lnTo>
                  <a:close/>
                  <a:moveTo>
                    <a:pt x="6816" y="1682"/>
                  </a:moveTo>
                  <a:lnTo>
                    <a:pt x="6816" y="2194"/>
                  </a:lnTo>
                  <a:lnTo>
                    <a:pt x="5552" y="2194"/>
                  </a:lnTo>
                  <a:lnTo>
                    <a:pt x="5552" y="1682"/>
                  </a:lnTo>
                  <a:close/>
                  <a:moveTo>
                    <a:pt x="9840" y="1291"/>
                  </a:moveTo>
                  <a:lnTo>
                    <a:pt x="9840" y="2194"/>
                  </a:lnTo>
                  <a:lnTo>
                    <a:pt x="7328" y="2194"/>
                  </a:lnTo>
                  <a:lnTo>
                    <a:pt x="7328" y="1291"/>
                  </a:lnTo>
                  <a:close/>
                  <a:moveTo>
                    <a:pt x="11601" y="1682"/>
                  </a:moveTo>
                  <a:lnTo>
                    <a:pt x="11601" y="2194"/>
                  </a:lnTo>
                  <a:lnTo>
                    <a:pt x="10337" y="2194"/>
                  </a:lnTo>
                  <a:lnTo>
                    <a:pt x="10337" y="1682"/>
                  </a:lnTo>
                  <a:close/>
                  <a:moveTo>
                    <a:pt x="14625" y="1291"/>
                  </a:moveTo>
                  <a:lnTo>
                    <a:pt x="14625" y="2194"/>
                  </a:lnTo>
                  <a:lnTo>
                    <a:pt x="12112" y="2194"/>
                  </a:lnTo>
                  <a:lnTo>
                    <a:pt x="12112" y="1291"/>
                  </a:lnTo>
                  <a:close/>
                  <a:moveTo>
                    <a:pt x="6816" y="11808"/>
                  </a:moveTo>
                  <a:lnTo>
                    <a:pt x="6816" y="12304"/>
                  </a:lnTo>
                  <a:lnTo>
                    <a:pt x="4304" y="12304"/>
                  </a:lnTo>
                  <a:lnTo>
                    <a:pt x="4304" y="11808"/>
                  </a:lnTo>
                  <a:close/>
                  <a:moveTo>
                    <a:pt x="12850" y="11808"/>
                  </a:moveTo>
                  <a:lnTo>
                    <a:pt x="12850" y="12304"/>
                  </a:lnTo>
                  <a:lnTo>
                    <a:pt x="10337" y="12304"/>
                  </a:lnTo>
                  <a:lnTo>
                    <a:pt x="10337" y="11808"/>
                  </a:lnTo>
                  <a:close/>
                  <a:moveTo>
                    <a:pt x="3794" y="1"/>
                  </a:moveTo>
                  <a:cubicBezTo>
                    <a:pt x="3660" y="1"/>
                    <a:pt x="3529" y="95"/>
                    <a:pt x="3551" y="283"/>
                  </a:cubicBezTo>
                  <a:lnTo>
                    <a:pt x="3551" y="779"/>
                  </a:lnTo>
                  <a:lnTo>
                    <a:pt x="2303" y="779"/>
                  </a:lnTo>
                  <a:cubicBezTo>
                    <a:pt x="2152" y="779"/>
                    <a:pt x="2047" y="885"/>
                    <a:pt x="2047" y="1035"/>
                  </a:cubicBezTo>
                  <a:lnTo>
                    <a:pt x="2047" y="1186"/>
                  </a:lnTo>
                  <a:lnTo>
                    <a:pt x="1264" y="1186"/>
                  </a:lnTo>
                  <a:cubicBezTo>
                    <a:pt x="572" y="1186"/>
                    <a:pt x="1" y="1742"/>
                    <a:pt x="1" y="2434"/>
                  </a:cubicBezTo>
                  <a:lnTo>
                    <a:pt x="1" y="10559"/>
                  </a:lnTo>
                  <a:cubicBezTo>
                    <a:pt x="1" y="11251"/>
                    <a:pt x="572" y="11823"/>
                    <a:pt x="1264" y="11823"/>
                  </a:cubicBezTo>
                  <a:lnTo>
                    <a:pt x="3807" y="11823"/>
                  </a:lnTo>
                  <a:lnTo>
                    <a:pt x="3807" y="12575"/>
                  </a:lnTo>
                  <a:cubicBezTo>
                    <a:pt x="3807" y="12711"/>
                    <a:pt x="3912" y="12816"/>
                    <a:pt x="4063" y="12816"/>
                  </a:cubicBezTo>
                  <a:lnTo>
                    <a:pt x="6816" y="12816"/>
                  </a:lnTo>
                  <a:lnTo>
                    <a:pt x="6816" y="13854"/>
                  </a:lnTo>
                  <a:cubicBezTo>
                    <a:pt x="6801" y="14035"/>
                    <a:pt x="6937" y="14125"/>
                    <a:pt x="7072" y="14125"/>
                  </a:cubicBezTo>
                  <a:cubicBezTo>
                    <a:pt x="7207" y="14125"/>
                    <a:pt x="7343" y="14035"/>
                    <a:pt x="7328" y="13854"/>
                  </a:cubicBezTo>
                  <a:lnTo>
                    <a:pt x="7328" y="11808"/>
                  </a:lnTo>
                  <a:lnTo>
                    <a:pt x="9840" y="11808"/>
                  </a:lnTo>
                  <a:lnTo>
                    <a:pt x="9840" y="16683"/>
                  </a:lnTo>
                  <a:lnTo>
                    <a:pt x="7328" y="16683"/>
                  </a:lnTo>
                  <a:lnTo>
                    <a:pt x="7328" y="14952"/>
                  </a:lnTo>
                  <a:cubicBezTo>
                    <a:pt x="7343" y="14764"/>
                    <a:pt x="7207" y="14670"/>
                    <a:pt x="7072" y="14670"/>
                  </a:cubicBezTo>
                  <a:cubicBezTo>
                    <a:pt x="6937" y="14670"/>
                    <a:pt x="6801" y="14764"/>
                    <a:pt x="6816" y="14952"/>
                  </a:cubicBezTo>
                  <a:lnTo>
                    <a:pt x="6816" y="16683"/>
                  </a:lnTo>
                  <a:lnTo>
                    <a:pt x="5567" y="16683"/>
                  </a:lnTo>
                  <a:cubicBezTo>
                    <a:pt x="5221" y="16683"/>
                    <a:pt x="5221" y="17194"/>
                    <a:pt x="5567" y="17194"/>
                  </a:cubicBezTo>
                  <a:lnTo>
                    <a:pt x="11601" y="17194"/>
                  </a:lnTo>
                  <a:cubicBezTo>
                    <a:pt x="11932" y="17194"/>
                    <a:pt x="11932" y="16683"/>
                    <a:pt x="11601" y="16683"/>
                  </a:cubicBezTo>
                  <a:lnTo>
                    <a:pt x="10337" y="16683"/>
                  </a:lnTo>
                  <a:lnTo>
                    <a:pt x="10337" y="12816"/>
                  </a:lnTo>
                  <a:lnTo>
                    <a:pt x="13105" y="12816"/>
                  </a:lnTo>
                  <a:cubicBezTo>
                    <a:pt x="13241" y="12816"/>
                    <a:pt x="13361" y="12711"/>
                    <a:pt x="13361" y="12560"/>
                  </a:cubicBezTo>
                  <a:lnTo>
                    <a:pt x="13361" y="11808"/>
                  </a:lnTo>
                  <a:lnTo>
                    <a:pt x="14189" y="11808"/>
                  </a:lnTo>
                  <a:cubicBezTo>
                    <a:pt x="14198" y="11809"/>
                    <a:pt x="14208" y="11809"/>
                    <a:pt x="14217" y="11809"/>
                  </a:cubicBezTo>
                  <a:cubicBezTo>
                    <a:pt x="14541" y="11809"/>
                    <a:pt x="14541" y="11310"/>
                    <a:pt x="14217" y="11310"/>
                  </a:cubicBezTo>
                  <a:cubicBezTo>
                    <a:pt x="14208" y="11310"/>
                    <a:pt x="14198" y="11311"/>
                    <a:pt x="14189" y="11311"/>
                  </a:cubicBezTo>
                  <a:lnTo>
                    <a:pt x="1264" y="11311"/>
                  </a:lnTo>
                  <a:cubicBezTo>
                    <a:pt x="843" y="11311"/>
                    <a:pt x="512" y="10980"/>
                    <a:pt x="512" y="10559"/>
                  </a:cubicBezTo>
                  <a:lnTo>
                    <a:pt x="512" y="2434"/>
                  </a:lnTo>
                  <a:cubicBezTo>
                    <a:pt x="512" y="2028"/>
                    <a:pt x="843" y="1682"/>
                    <a:pt x="1264" y="1682"/>
                  </a:cubicBezTo>
                  <a:lnTo>
                    <a:pt x="2032" y="1682"/>
                  </a:lnTo>
                  <a:lnTo>
                    <a:pt x="2032" y="2194"/>
                  </a:lnTo>
                  <a:lnTo>
                    <a:pt x="1264" y="2194"/>
                  </a:lnTo>
                  <a:cubicBezTo>
                    <a:pt x="1114" y="2194"/>
                    <a:pt x="1009" y="2299"/>
                    <a:pt x="1009" y="2449"/>
                  </a:cubicBezTo>
                  <a:lnTo>
                    <a:pt x="1009" y="4074"/>
                  </a:lnTo>
                  <a:cubicBezTo>
                    <a:pt x="1024" y="4225"/>
                    <a:pt x="1140" y="4300"/>
                    <a:pt x="1257" y="4300"/>
                  </a:cubicBezTo>
                  <a:cubicBezTo>
                    <a:pt x="1373" y="4300"/>
                    <a:pt x="1490" y="4225"/>
                    <a:pt x="1505" y="4074"/>
                  </a:cubicBezTo>
                  <a:lnTo>
                    <a:pt x="1505" y="2690"/>
                  </a:lnTo>
                  <a:lnTo>
                    <a:pt x="15648" y="2690"/>
                  </a:lnTo>
                  <a:lnTo>
                    <a:pt x="15648" y="10303"/>
                  </a:lnTo>
                  <a:lnTo>
                    <a:pt x="1505" y="10303"/>
                  </a:lnTo>
                  <a:lnTo>
                    <a:pt x="1505" y="5173"/>
                  </a:lnTo>
                  <a:cubicBezTo>
                    <a:pt x="1490" y="5015"/>
                    <a:pt x="1373" y="4936"/>
                    <a:pt x="1257" y="4936"/>
                  </a:cubicBezTo>
                  <a:cubicBezTo>
                    <a:pt x="1140" y="4936"/>
                    <a:pt x="1024" y="5015"/>
                    <a:pt x="1009" y="5173"/>
                  </a:cubicBezTo>
                  <a:lnTo>
                    <a:pt x="1009" y="10559"/>
                  </a:lnTo>
                  <a:cubicBezTo>
                    <a:pt x="1009" y="10694"/>
                    <a:pt x="1114" y="10815"/>
                    <a:pt x="1264" y="10815"/>
                  </a:cubicBezTo>
                  <a:lnTo>
                    <a:pt x="15904" y="10815"/>
                  </a:lnTo>
                  <a:cubicBezTo>
                    <a:pt x="16039" y="10815"/>
                    <a:pt x="16160" y="10694"/>
                    <a:pt x="16160" y="10559"/>
                  </a:cubicBezTo>
                  <a:lnTo>
                    <a:pt x="16160" y="2434"/>
                  </a:lnTo>
                  <a:cubicBezTo>
                    <a:pt x="16160" y="2299"/>
                    <a:pt x="16039" y="2194"/>
                    <a:pt x="15904" y="2194"/>
                  </a:cubicBezTo>
                  <a:lnTo>
                    <a:pt x="15122" y="2194"/>
                  </a:lnTo>
                  <a:lnTo>
                    <a:pt x="15122" y="1682"/>
                  </a:lnTo>
                  <a:lnTo>
                    <a:pt x="15904" y="1682"/>
                  </a:lnTo>
                  <a:cubicBezTo>
                    <a:pt x="16325" y="1682"/>
                    <a:pt x="16656" y="2028"/>
                    <a:pt x="16656" y="2434"/>
                  </a:cubicBezTo>
                  <a:lnTo>
                    <a:pt x="16656" y="10559"/>
                  </a:lnTo>
                  <a:cubicBezTo>
                    <a:pt x="16656" y="10980"/>
                    <a:pt x="16325" y="11311"/>
                    <a:pt x="15904" y="11311"/>
                  </a:cubicBezTo>
                  <a:lnTo>
                    <a:pt x="15272" y="11311"/>
                  </a:lnTo>
                  <a:cubicBezTo>
                    <a:pt x="15263" y="11311"/>
                    <a:pt x="15253" y="11310"/>
                    <a:pt x="15244" y="11310"/>
                  </a:cubicBezTo>
                  <a:cubicBezTo>
                    <a:pt x="14920" y="11310"/>
                    <a:pt x="14920" y="11809"/>
                    <a:pt x="15244" y="11809"/>
                  </a:cubicBezTo>
                  <a:cubicBezTo>
                    <a:pt x="15253" y="11809"/>
                    <a:pt x="15263" y="11809"/>
                    <a:pt x="15272" y="11808"/>
                  </a:cubicBezTo>
                  <a:lnTo>
                    <a:pt x="15904" y="11808"/>
                  </a:lnTo>
                  <a:cubicBezTo>
                    <a:pt x="16596" y="11808"/>
                    <a:pt x="17153" y="11251"/>
                    <a:pt x="17153" y="10559"/>
                  </a:cubicBezTo>
                  <a:lnTo>
                    <a:pt x="17153" y="2434"/>
                  </a:lnTo>
                  <a:cubicBezTo>
                    <a:pt x="17153" y="1742"/>
                    <a:pt x="16596" y="1186"/>
                    <a:pt x="15904" y="1186"/>
                  </a:cubicBezTo>
                  <a:lnTo>
                    <a:pt x="15122" y="1186"/>
                  </a:lnTo>
                  <a:lnTo>
                    <a:pt x="15122" y="1035"/>
                  </a:lnTo>
                  <a:cubicBezTo>
                    <a:pt x="15122" y="900"/>
                    <a:pt x="15016" y="779"/>
                    <a:pt x="14881" y="779"/>
                  </a:cubicBezTo>
                  <a:lnTo>
                    <a:pt x="13617" y="779"/>
                  </a:lnTo>
                  <a:lnTo>
                    <a:pt x="13617" y="283"/>
                  </a:lnTo>
                  <a:cubicBezTo>
                    <a:pt x="13632" y="95"/>
                    <a:pt x="13497" y="1"/>
                    <a:pt x="13363" y="1"/>
                  </a:cubicBezTo>
                  <a:cubicBezTo>
                    <a:pt x="13230" y="1"/>
                    <a:pt x="13098" y="95"/>
                    <a:pt x="13120" y="283"/>
                  </a:cubicBezTo>
                  <a:lnTo>
                    <a:pt x="13120" y="779"/>
                  </a:lnTo>
                  <a:lnTo>
                    <a:pt x="11857" y="779"/>
                  </a:lnTo>
                  <a:cubicBezTo>
                    <a:pt x="11721" y="779"/>
                    <a:pt x="11601" y="885"/>
                    <a:pt x="11601" y="1035"/>
                  </a:cubicBezTo>
                  <a:lnTo>
                    <a:pt x="11601" y="1186"/>
                  </a:lnTo>
                  <a:lnTo>
                    <a:pt x="10337" y="1186"/>
                  </a:lnTo>
                  <a:lnTo>
                    <a:pt x="10337" y="1035"/>
                  </a:lnTo>
                  <a:cubicBezTo>
                    <a:pt x="10337" y="900"/>
                    <a:pt x="10232" y="779"/>
                    <a:pt x="10096" y="779"/>
                  </a:cubicBezTo>
                  <a:lnTo>
                    <a:pt x="8832" y="779"/>
                  </a:lnTo>
                  <a:lnTo>
                    <a:pt x="8832" y="283"/>
                  </a:lnTo>
                  <a:cubicBezTo>
                    <a:pt x="8847" y="95"/>
                    <a:pt x="8712" y="1"/>
                    <a:pt x="8579" y="1"/>
                  </a:cubicBezTo>
                  <a:cubicBezTo>
                    <a:pt x="8445" y="1"/>
                    <a:pt x="8313" y="95"/>
                    <a:pt x="8336" y="283"/>
                  </a:cubicBezTo>
                  <a:lnTo>
                    <a:pt x="8336" y="779"/>
                  </a:lnTo>
                  <a:lnTo>
                    <a:pt x="7072" y="779"/>
                  </a:lnTo>
                  <a:cubicBezTo>
                    <a:pt x="6937" y="779"/>
                    <a:pt x="6816" y="885"/>
                    <a:pt x="6816" y="1035"/>
                  </a:cubicBezTo>
                  <a:lnTo>
                    <a:pt x="6816" y="1186"/>
                  </a:lnTo>
                  <a:lnTo>
                    <a:pt x="5552" y="1186"/>
                  </a:lnTo>
                  <a:lnTo>
                    <a:pt x="5552" y="1035"/>
                  </a:lnTo>
                  <a:cubicBezTo>
                    <a:pt x="5552" y="900"/>
                    <a:pt x="5447" y="779"/>
                    <a:pt x="5312" y="779"/>
                  </a:cubicBezTo>
                  <a:lnTo>
                    <a:pt x="4048" y="779"/>
                  </a:lnTo>
                  <a:lnTo>
                    <a:pt x="4048" y="283"/>
                  </a:lnTo>
                  <a:cubicBezTo>
                    <a:pt x="4063" y="95"/>
                    <a:pt x="3927" y="1"/>
                    <a:pt x="3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3"/>
            <p:cNvSpPr/>
            <p:nvPr/>
          </p:nvSpPr>
          <p:spPr>
            <a:xfrm>
              <a:off x="4888688" y="787113"/>
              <a:ext cx="170675" cy="163725"/>
            </a:xfrm>
            <a:custGeom>
              <a:avLst/>
              <a:gdLst/>
              <a:ahLst/>
              <a:cxnLst/>
              <a:rect l="l" t="t" r="r" b="b"/>
              <a:pathLst>
                <a:path w="6827" h="6549" extrusionOk="0">
                  <a:moveTo>
                    <a:pt x="3140" y="2035"/>
                  </a:moveTo>
                  <a:lnTo>
                    <a:pt x="3140" y="3705"/>
                  </a:lnTo>
                  <a:lnTo>
                    <a:pt x="1876" y="3705"/>
                  </a:lnTo>
                  <a:cubicBezTo>
                    <a:pt x="1410" y="3705"/>
                    <a:pt x="1034" y="3329"/>
                    <a:pt x="1034" y="2863"/>
                  </a:cubicBezTo>
                  <a:cubicBezTo>
                    <a:pt x="1034" y="2411"/>
                    <a:pt x="1410" y="2035"/>
                    <a:pt x="1876" y="2035"/>
                  </a:cubicBezTo>
                  <a:close/>
                  <a:moveTo>
                    <a:pt x="5322" y="1102"/>
                  </a:moveTo>
                  <a:lnTo>
                    <a:pt x="5322" y="4638"/>
                  </a:lnTo>
                  <a:lnTo>
                    <a:pt x="3652" y="3811"/>
                  </a:lnTo>
                  <a:lnTo>
                    <a:pt x="3652" y="1945"/>
                  </a:lnTo>
                  <a:lnTo>
                    <a:pt x="5322" y="1102"/>
                  </a:lnTo>
                  <a:close/>
                  <a:moveTo>
                    <a:pt x="6074" y="500"/>
                  </a:moveTo>
                  <a:cubicBezTo>
                    <a:pt x="6225" y="500"/>
                    <a:pt x="6330" y="621"/>
                    <a:pt x="6330" y="756"/>
                  </a:cubicBezTo>
                  <a:lnTo>
                    <a:pt x="6330" y="4999"/>
                  </a:lnTo>
                  <a:cubicBezTo>
                    <a:pt x="6315" y="5150"/>
                    <a:pt x="6195" y="5225"/>
                    <a:pt x="6076" y="5225"/>
                  </a:cubicBezTo>
                  <a:cubicBezTo>
                    <a:pt x="5958" y="5225"/>
                    <a:pt x="5841" y="5150"/>
                    <a:pt x="5834" y="4999"/>
                  </a:cubicBezTo>
                  <a:lnTo>
                    <a:pt x="5834" y="771"/>
                  </a:lnTo>
                  <a:cubicBezTo>
                    <a:pt x="5834" y="621"/>
                    <a:pt x="5939" y="516"/>
                    <a:pt x="6074" y="516"/>
                  </a:cubicBezTo>
                  <a:lnTo>
                    <a:pt x="6074" y="500"/>
                  </a:lnTo>
                  <a:close/>
                  <a:moveTo>
                    <a:pt x="2629" y="4217"/>
                  </a:moveTo>
                  <a:lnTo>
                    <a:pt x="2629" y="5767"/>
                  </a:lnTo>
                  <a:cubicBezTo>
                    <a:pt x="2621" y="5932"/>
                    <a:pt x="2493" y="6015"/>
                    <a:pt x="2364" y="6015"/>
                  </a:cubicBezTo>
                  <a:cubicBezTo>
                    <a:pt x="2234" y="6015"/>
                    <a:pt x="2102" y="5932"/>
                    <a:pt x="2087" y="5767"/>
                  </a:cubicBezTo>
                  <a:lnTo>
                    <a:pt x="2087" y="4217"/>
                  </a:lnTo>
                  <a:close/>
                  <a:moveTo>
                    <a:pt x="6057" y="0"/>
                  </a:moveTo>
                  <a:cubicBezTo>
                    <a:pt x="5763" y="0"/>
                    <a:pt x="5470" y="163"/>
                    <a:pt x="5352" y="516"/>
                  </a:cubicBezTo>
                  <a:lnTo>
                    <a:pt x="3321" y="1539"/>
                  </a:lnTo>
                  <a:lnTo>
                    <a:pt x="1861" y="1539"/>
                  </a:lnTo>
                  <a:cubicBezTo>
                    <a:pt x="1856" y="1539"/>
                    <a:pt x="1851" y="1539"/>
                    <a:pt x="1846" y="1539"/>
                  </a:cubicBezTo>
                  <a:cubicBezTo>
                    <a:pt x="235" y="1539"/>
                    <a:pt x="1" y="3857"/>
                    <a:pt x="1576" y="4187"/>
                  </a:cubicBezTo>
                  <a:lnTo>
                    <a:pt x="1576" y="5767"/>
                  </a:lnTo>
                  <a:cubicBezTo>
                    <a:pt x="1576" y="6203"/>
                    <a:pt x="1922" y="6549"/>
                    <a:pt x="2358" y="6549"/>
                  </a:cubicBezTo>
                  <a:cubicBezTo>
                    <a:pt x="2794" y="6549"/>
                    <a:pt x="3140" y="6203"/>
                    <a:pt x="3140" y="5767"/>
                  </a:cubicBezTo>
                  <a:lnTo>
                    <a:pt x="3140" y="4217"/>
                  </a:lnTo>
                  <a:lnTo>
                    <a:pt x="3321" y="4217"/>
                  </a:lnTo>
                  <a:lnTo>
                    <a:pt x="5352" y="5240"/>
                  </a:lnTo>
                  <a:cubicBezTo>
                    <a:pt x="5470" y="5594"/>
                    <a:pt x="5765" y="5756"/>
                    <a:pt x="6060" y="5756"/>
                  </a:cubicBezTo>
                  <a:cubicBezTo>
                    <a:pt x="6443" y="5756"/>
                    <a:pt x="6827" y="5483"/>
                    <a:pt x="6827" y="4999"/>
                  </a:cubicBezTo>
                  <a:lnTo>
                    <a:pt x="6827" y="771"/>
                  </a:lnTo>
                  <a:cubicBezTo>
                    <a:pt x="6827" y="277"/>
                    <a:pt x="6441" y="0"/>
                    <a:pt x="6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3"/>
            <p:cNvSpPr/>
            <p:nvPr/>
          </p:nvSpPr>
          <p:spPr>
            <a:xfrm>
              <a:off x="5068363" y="801313"/>
              <a:ext cx="35775" cy="32925"/>
            </a:xfrm>
            <a:custGeom>
              <a:avLst/>
              <a:gdLst/>
              <a:ahLst/>
              <a:cxnLst/>
              <a:rect l="l" t="t" r="r" b="b"/>
              <a:pathLst>
                <a:path w="1431" h="1317" extrusionOk="0">
                  <a:moveTo>
                    <a:pt x="1152" y="0"/>
                  </a:moveTo>
                  <a:cubicBezTo>
                    <a:pt x="1088" y="0"/>
                    <a:pt x="1024" y="23"/>
                    <a:pt x="979" y="68"/>
                  </a:cubicBezTo>
                  <a:lnTo>
                    <a:pt x="166" y="880"/>
                  </a:lnTo>
                  <a:cubicBezTo>
                    <a:pt x="1" y="1046"/>
                    <a:pt x="106" y="1317"/>
                    <a:pt x="332" y="1317"/>
                  </a:cubicBezTo>
                  <a:cubicBezTo>
                    <a:pt x="407" y="1317"/>
                    <a:pt x="467" y="1287"/>
                    <a:pt x="527" y="1241"/>
                  </a:cubicBezTo>
                  <a:lnTo>
                    <a:pt x="1340" y="429"/>
                  </a:lnTo>
                  <a:cubicBezTo>
                    <a:pt x="1430" y="324"/>
                    <a:pt x="1430" y="173"/>
                    <a:pt x="1340" y="68"/>
                  </a:cubicBezTo>
                  <a:lnTo>
                    <a:pt x="1325" y="68"/>
                  </a:lnTo>
                  <a:cubicBezTo>
                    <a:pt x="1280" y="23"/>
                    <a:pt x="1216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3"/>
            <p:cNvSpPr/>
            <p:nvPr/>
          </p:nvSpPr>
          <p:spPr>
            <a:xfrm>
              <a:off x="5067888" y="884138"/>
              <a:ext cx="36250" cy="33225"/>
            </a:xfrm>
            <a:custGeom>
              <a:avLst/>
              <a:gdLst/>
              <a:ahLst/>
              <a:cxnLst/>
              <a:rect l="l" t="t" r="r" b="b"/>
              <a:pathLst>
                <a:path w="1450" h="1329" extrusionOk="0">
                  <a:moveTo>
                    <a:pt x="368" y="1"/>
                  </a:moveTo>
                  <a:cubicBezTo>
                    <a:pt x="170" y="1"/>
                    <a:pt x="0" y="256"/>
                    <a:pt x="185" y="441"/>
                  </a:cubicBezTo>
                  <a:lnTo>
                    <a:pt x="998" y="1254"/>
                  </a:lnTo>
                  <a:cubicBezTo>
                    <a:pt x="1043" y="1299"/>
                    <a:pt x="1103" y="1329"/>
                    <a:pt x="1178" y="1329"/>
                  </a:cubicBezTo>
                  <a:cubicBezTo>
                    <a:pt x="1238" y="1329"/>
                    <a:pt x="1314" y="1299"/>
                    <a:pt x="1359" y="1254"/>
                  </a:cubicBezTo>
                  <a:cubicBezTo>
                    <a:pt x="1449" y="1163"/>
                    <a:pt x="1449" y="998"/>
                    <a:pt x="1359" y="893"/>
                  </a:cubicBezTo>
                  <a:lnTo>
                    <a:pt x="546" y="80"/>
                  </a:lnTo>
                  <a:cubicBezTo>
                    <a:pt x="490" y="24"/>
                    <a:pt x="42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3"/>
            <p:cNvSpPr/>
            <p:nvPr/>
          </p:nvSpPr>
          <p:spPr>
            <a:xfrm>
              <a:off x="5067838" y="852613"/>
              <a:ext cx="38300" cy="12875"/>
            </a:xfrm>
            <a:custGeom>
              <a:avLst/>
              <a:gdLst/>
              <a:ahLst/>
              <a:cxnLst/>
              <a:rect l="l" t="t" r="r" b="b"/>
              <a:pathLst>
                <a:path w="1532" h="515" extrusionOk="0">
                  <a:moveTo>
                    <a:pt x="326" y="1"/>
                  </a:moveTo>
                  <a:cubicBezTo>
                    <a:pt x="1" y="1"/>
                    <a:pt x="1" y="515"/>
                    <a:pt x="326" y="515"/>
                  </a:cubicBezTo>
                  <a:cubicBezTo>
                    <a:pt x="334" y="515"/>
                    <a:pt x="343" y="514"/>
                    <a:pt x="353" y="514"/>
                  </a:cubicBezTo>
                  <a:lnTo>
                    <a:pt x="1165" y="514"/>
                  </a:lnTo>
                  <a:cubicBezTo>
                    <a:pt x="1175" y="514"/>
                    <a:pt x="1184" y="515"/>
                    <a:pt x="1193" y="515"/>
                  </a:cubicBezTo>
                  <a:cubicBezTo>
                    <a:pt x="1532" y="515"/>
                    <a:pt x="1532" y="1"/>
                    <a:pt x="1193" y="1"/>
                  </a:cubicBezTo>
                  <a:cubicBezTo>
                    <a:pt x="1184" y="1"/>
                    <a:pt x="1175" y="1"/>
                    <a:pt x="1165" y="2"/>
                  </a:cubicBezTo>
                  <a:lnTo>
                    <a:pt x="353" y="2"/>
                  </a:lnTo>
                  <a:cubicBezTo>
                    <a:pt x="343" y="1"/>
                    <a:pt x="334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63"/>
          <p:cNvGrpSpPr/>
          <p:nvPr/>
        </p:nvGrpSpPr>
        <p:grpSpPr>
          <a:xfrm>
            <a:off x="4358739" y="1266202"/>
            <a:ext cx="429575" cy="428100"/>
            <a:chOff x="2689619" y="705575"/>
            <a:chExt cx="429575" cy="428100"/>
          </a:xfrm>
        </p:grpSpPr>
        <p:sp>
          <p:nvSpPr>
            <p:cNvPr id="2785" name="Google Shape;2785;p63"/>
            <p:cNvSpPr/>
            <p:nvPr/>
          </p:nvSpPr>
          <p:spPr>
            <a:xfrm>
              <a:off x="2689619" y="705575"/>
              <a:ext cx="429575" cy="428100"/>
            </a:xfrm>
            <a:custGeom>
              <a:avLst/>
              <a:gdLst/>
              <a:ahLst/>
              <a:cxnLst/>
              <a:rect l="l" t="t" r="r" b="b"/>
              <a:pathLst>
                <a:path w="17183" h="17124" extrusionOk="0">
                  <a:moveTo>
                    <a:pt x="12142" y="858"/>
                  </a:moveTo>
                  <a:lnTo>
                    <a:pt x="13180" y="1911"/>
                  </a:lnTo>
                  <a:lnTo>
                    <a:pt x="12142" y="1911"/>
                  </a:lnTo>
                  <a:lnTo>
                    <a:pt x="12142" y="858"/>
                  </a:lnTo>
                  <a:close/>
                  <a:moveTo>
                    <a:pt x="3145" y="3927"/>
                  </a:moveTo>
                  <a:lnTo>
                    <a:pt x="3145" y="6124"/>
                  </a:lnTo>
                  <a:lnTo>
                    <a:pt x="1565" y="6124"/>
                  </a:lnTo>
                  <a:lnTo>
                    <a:pt x="1565" y="3927"/>
                  </a:lnTo>
                  <a:close/>
                  <a:moveTo>
                    <a:pt x="15633" y="3927"/>
                  </a:moveTo>
                  <a:lnTo>
                    <a:pt x="15633" y="6124"/>
                  </a:lnTo>
                  <a:lnTo>
                    <a:pt x="14038" y="6124"/>
                  </a:lnTo>
                  <a:lnTo>
                    <a:pt x="14038" y="3927"/>
                  </a:lnTo>
                  <a:close/>
                  <a:moveTo>
                    <a:pt x="11631" y="512"/>
                  </a:moveTo>
                  <a:lnTo>
                    <a:pt x="11631" y="2167"/>
                  </a:lnTo>
                  <a:cubicBezTo>
                    <a:pt x="11631" y="2302"/>
                    <a:pt x="11751" y="2407"/>
                    <a:pt x="11886" y="2407"/>
                  </a:cubicBezTo>
                  <a:lnTo>
                    <a:pt x="13541" y="2407"/>
                  </a:lnTo>
                  <a:lnTo>
                    <a:pt x="13541" y="6124"/>
                  </a:lnTo>
                  <a:lnTo>
                    <a:pt x="9148" y="6124"/>
                  </a:lnTo>
                  <a:cubicBezTo>
                    <a:pt x="8847" y="6139"/>
                    <a:pt x="8847" y="6590"/>
                    <a:pt x="9148" y="6620"/>
                  </a:cubicBezTo>
                  <a:lnTo>
                    <a:pt x="9344" y="6620"/>
                  </a:lnTo>
                  <a:lnTo>
                    <a:pt x="10562" y="8561"/>
                  </a:lnTo>
                  <a:cubicBezTo>
                    <a:pt x="10457" y="8832"/>
                    <a:pt x="9690" y="9103"/>
                    <a:pt x="8591" y="9103"/>
                  </a:cubicBezTo>
                  <a:cubicBezTo>
                    <a:pt x="7478" y="9103"/>
                    <a:pt x="6711" y="8832"/>
                    <a:pt x="6620" y="8561"/>
                  </a:cubicBezTo>
                  <a:lnTo>
                    <a:pt x="7839" y="6620"/>
                  </a:lnTo>
                  <a:lnTo>
                    <a:pt x="8050" y="6620"/>
                  </a:lnTo>
                  <a:cubicBezTo>
                    <a:pt x="8059" y="6621"/>
                    <a:pt x="8069" y="6621"/>
                    <a:pt x="8078" y="6621"/>
                  </a:cubicBezTo>
                  <a:cubicBezTo>
                    <a:pt x="8402" y="6621"/>
                    <a:pt x="8402" y="6123"/>
                    <a:pt x="8078" y="6123"/>
                  </a:cubicBezTo>
                  <a:cubicBezTo>
                    <a:pt x="8069" y="6123"/>
                    <a:pt x="8059" y="6123"/>
                    <a:pt x="8050" y="6124"/>
                  </a:cubicBezTo>
                  <a:lnTo>
                    <a:pt x="3641" y="6124"/>
                  </a:lnTo>
                  <a:lnTo>
                    <a:pt x="3656" y="512"/>
                  </a:lnTo>
                  <a:close/>
                  <a:moveTo>
                    <a:pt x="1053" y="6620"/>
                  </a:moveTo>
                  <a:lnTo>
                    <a:pt x="1053" y="10141"/>
                  </a:lnTo>
                  <a:lnTo>
                    <a:pt x="512" y="10141"/>
                  </a:lnTo>
                  <a:lnTo>
                    <a:pt x="512" y="6620"/>
                  </a:lnTo>
                  <a:close/>
                  <a:moveTo>
                    <a:pt x="15633" y="6620"/>
                  </a:moveTo>
                  <a:lnTo>
                    <a:pt x="15633" y="10141"/>
                  </a:lnTo>
                  <a:lnTo>
                    <a:pt x="1565" y="10141"/>
                  </a:lnTo>
                  <a:lnTo>
                    <a:pt x="1565" y="6620"/>
                  </a:lnTo>
                  <a:lnTo>
                    <a:pt x="7252" y="6620"/>
                  </a:lnTo>
                  <a:lnTo>
                    <a:pt x="6154" y="8366"/>
                  </a:lnTo>
                  <a:cubicBezTo>
                    <a:pt x="6124" y="8396"/>
                    <a:pt x="6109" y="8441"/>
                    <a:pt x="6109" y="8501"/>
                  </a:cubicBezTo>
                  <a:cubicBezTo>
                    <a:pt x="6109" y="8757"/>
                    <a:pt x="6259" y="9133"/>
                    <a:pt x="6981" y="9374"/>
                  </a:cubicBezTo>
                  <a:cubicBezTo>
                    <a:pt x="7450" y="9525"/>
                    <a:pt x="7945" y="9601"/>
                    <a:pt x="8453" y="9601"/>
                  </a:cubicBezTo>
                  <a:cubicBezTo>
                    <a:pt x="8499" y="9601"/>
                    <a:pt x="8545" y="9601"/>
                    <a:pt x="8591" y="9599"/>
                  </a:cubicBezTo>
                  <a:cubicBezTo>
                    <a:pt x="9735" y="9599"/>
                    <a:pt x="11074" y="9313"/>
                    <a:pt x="11074" y="8501"/>
                  </a:cubicBezTo>
                  <a:cubicBezTo>
                    <a:pt x="11074" y="8441"/>
                    <a:pt x="11059" y="8396"/>
                    <a:pt x="11029" y="8366"/>
                  </a:cubicBezTo>
                  <a:lnTo>
                    <a:pt x="9930" y="6620"/>
                  </a:lnTo>
                  <a:close/>
                  <a:moveTo>
                    <a:pt x="16671" y="6620"/>
                  </a:moveTo>
                  <a:lnTo>
                    <a:pt x="16671" y="10141"/>
                  </a:lnTo>
                  <a:lnTo>
                    <a:pt x="16144" y="10141"/>
                  </a:lnTo>
                  <a:lnTo>
                    <a:pt x="16144" y="6620"/>
                  </a:lnTo>
                  <a:close/>
                  <a:moveTo>
                    <a:pt x="3401" y="0"/>
                  </a:moveTo>
                  <a:cubicBezTo>
                    <a:pt x="3265" y="0"/>
                    <a:pt x="3145" y="120"/>
                    <a:pt x="3145" y="256"/>
                  </a:cubicBezTo>
                  <a:lnTo>
                    <a:pt x="3145" y="3415"/>
                  </a:lnTo>
                  <a:lnTo>
                    <a:pt x="1309" y="3415"/>
                  </a:lnTo>
                  <a:cubicBezTo>
                    <a:pt x="1159" y="3415"/>
                    <a:pt x="1053" y="3536"/>
                    <a:pt x="1053" y="3671"/>
                  </a:cubicBezTo>
                  <a:lnTo>
                    <a:pt x="1053" y="6109"/>
                  </a:lnTo>
                  <a:lnTo>
                    <a:pt x="271" y="6109"/>
                  </a:lnTo>
                  <a:cubicBezTo>
                    <a:pt x="121" y="6109"/>
                    <a:pt x="0" y="6229"/>
                    <a:pt x="15" y="6379"/>
                  </a:cubicBezTo>
                  <a:lnTo>
                    <a:pt x="15" y="12774"/>
                  </a:lnTo>
                  <a:cubicBezTo>
                    <a:pt x="0" y="12954"/>
                    <a:pt x="132" y="13045"/>
                    <a:pt x="264" y="13045"/>
                  </a:cubicBezTo>
                  <a:cubicBezTo>
                    <a:pt x="395" y="13045"/>
                    <a:pt x="527" y="12954"/>
                    <a:pt x="512" y="12774"/>
                  </a:cubicBezTo>
                  <a:lnTo>
                    <a:pt x="512" y="10668"/>
                  </a:lnTo>
                  <a:lnTo>
                    <a:pt x="16671" y="10668"/>
                  </a:lnTo>
                  <a:lnTo>
                    <a:pt x="16671" y="15873"/>
                  </a:lnTo>
                  <a:cubicBezTo>
                    <a:pt x="16671" y="16280"/>
                    <a:pt x="16340" y="16626"/>
                    <a:pt x="15919" y="16626"/>
                  </a:cubicBezTo>
                  <a:lnTo>
                    <a:pt x="14625" y="16626"/>
                  </a:lnTo>
                  <a:cubicBezTo>
                    <a:pt x="14615" y="16625"/>
                    <a:pt x="14605" y="16624"/>
                    <a:pt x="14596" y="16624"/>
                  </a:cubicBezTo>
                  <a:cubicBezTo>
                    <a:pt x="14258" y="16624"/>
                    <a:pt x="14258" y="17123"/>
                    <a:pt x="14596" y="17123"/>
                  </a:cubicBezTo>
                  <a:cubicBezTo>
                    <a:pt x="14605" y="17123"/>
                    <a:pt x="14615" y="17123"/>
                    <a:pt x="14625" y="17122"/>
                  </a:cubicBezTo>
                  <a:lnTo>
                    <a:pt x="15919" y="17122"/>
                  </a:lnTo>
                  <a:cubicBezTo>
                    <a:pt x="16611" y="17122"/>
                    <a:pt x="17183" y="16565"/>
                    <a:pt x="17183" y="15873"/>
                  </a:cubicBezTo>
                  <a:lnTo>
                    <a:pt x="17183" y="6379"/>
                  </a:lnTo>
                  <a:cubicBezTo>
                    <a:pt x="17183" y="6244"/>
                    <a:pt x="17062" y="6124"/>
                    <a:pt x="16927" y="6124"/>
                  </a:cubicBezTo>
                  <a:lnTo>
                    <a:pt x="16144" y="6124"/>
                  </a:lnTo>
                  <a:lnTo>
                    <a:pt x="16144" y="3671"/>
                  </a:lnTo>
                  <a:cubicBezTo>
                    <a:pt x="16144" y="3536"/>
                    <a:pt x="16024" y="3415"/>
                    <a:pt x="15889" y="3415"/>
                  </a:cubicBezTo>
                  <a:lnTo>
                    <a:pt x="14038" y="3415"/>
                  </a:lnTo>
                  <a:lnTo>
                    <a:pt x="14038" y="2167"/>
                  </a:lnTo>
                  <a:cubicBezTo>
                    <a:pt x="14038" y="2091"/>
                    <a:pt x="14008" y="2031"/>
                    <a:pt x="13963" y="1986"/>
                  </a:cubicBezTo>
                  <a:lnTo>
                    <a:pt x="12232" y="256"/>
                  </a:lnTo>
                  <a:lnTo>
                    <a:pt x="12067" y="75"/>
                  </a:lnTo>
                  <a:cubicBezTo>
                    <a:pt x="12007" y="30"/>
                    <a:pt x="11947" y="0"/>
                    <a:pt x="1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3"/>
            <p:cNvSpPr/>
            <p:nvPr/>
          </p:nvSpPr>
          <p:spPr>
            <a:xfrm>
              <a:off x="2730919" y="1045325"/>
              <a:ext cx="346975" cy="88350"/>
            </a:xfrm>
            <a:custGeom>
              <a:avLst/>
              <a:gdLst/>
              <a:ahLst/>
              <a:cxnLst/>
              <a:rect l="l" t="t" r="r" b="b"/>
              <a:pathLst>
                <a:path w="13879" h="3534" extrusionOk="0">
                  <a:moveTo>
                    <a:pt x="271" y="0"/>
                  </a:moveTo>
                  <a:cubicBezTo>
                    <a:pt x="136" y="0"/>
                    <a:pt x="0" y="94"/>
                    <a:pt x="15" y="282"/>
                  </a:cubicBezTo>
                  <a:lnTo>
                    <a:pt x="15" y="2283"/>
                  </a:lnTo>
                  <a:cubicBezTo>
                    <a:pt x="15" y="2975"/>
                    <a:pt x="587" y="3532"/>
                    <a:pt x="1279" y="3532"/>
                  </a:cubicBezTo>
                  <a:lnTo>
                    <a:pt x="13526" y="3532"/>
                  </a:lnTo>
                  <a:cubicBezTo>
                    <a:pt x="13536" y="3533"/>
                    <a:pt x="13545" y="3533"/>
                    <a:pt x="13554" y="3533"/>
                  </a:cubicBezTo>
                  <a:cubicBezTo>
                    <a:pt x="13878" y="3533"/>
                    <a:pt x="13878" y="3034"/>
                    <a:pt x="13554" y="3034"/>
                  </a:cubicBezTo>
                  <a:cubicBezTo>
                    <a:pt x="13545" y="3034"/>
                    <a:pt x="13536" y="3035"/>
                    <a:pt x="13526" y="3036"/>
                  </a:cubicBezTo>
                  <a:lnTo>
                    <a:pt x="1279" y="3036"/>
                  </a:lnTo>
                  <a:cubicBezTo>
                    <a:pt x="858" y="3036"/>
                    <a:pt x="527" y="2690"/>
                    <a:pt x="527" y="2283"/>
                  </a:cubicBezTo>
                  <a:lnTo>
                    <a:pt x="527" y="282"/>
                  </a:lnTo>
                  <a:cubicBezTo>
                    <a:pt x="542" y="94"/>
                    <a:pt x="406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3"/>
            <p:cNvSpPr/>
            <p:nvPr/>
          </p:nvSpPr>
          <p:spPr>
            <a:xfrm>
              <a:off x="2802081" y="1049725"/>
              <a:ext cx="204650" cy="40650"/>
            </a:xfrm>
            <a:custGeom>
              <a:avLst/>
              <a:gdLst/>
              <a:ahLst/>
              <a:cxnLst/>
              <a:rect l="l" t="t" r="r" b="b"/>
              <a:pathLst>
                <a:path w="8186" h="1626" extrusionOk="0">
                  <a:moveTo>
                    <a:pt x="7674" y="513"/>
                  </a:moveTo>
                  <a:lnTo>
                    <a:pt x="767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57" y="1"/>
                  </a:moveTo>
                  <a:cubicBezTo>
                    <a:pt x="106" y="1"/>
                    <a:pt x="1" y="106"/>
                    <a:pt x="1" y="257"/>
                  </a:cubicBezTo>
                  <a:lnTo>
                    <a:pt x="1" y="1385"/>
                  </a:lnTo>
                  <a:cubicBezTo>
                    <a:pt x="1" y="1521"/>
                    <a:pt x="106" y="1626"/>
                    <a:pt x="257" y="1626"/>
                  </a:cubicBezTo>
                  <a:lnTo>
                    <a:pt x="7930" y="1626"/>
                  </a:lnTo>
                  <a:cubicBezTo>
                    <a:pt x="8066" y="1626"/>
                    <a:pt x="8186" y="1521"/>
                    <a:pt x="8186" y="1385"/>
                  </a:cubicBezTo>
                  <a:lnTo>
                    <a:pt x="8186" y="257"/>
                  </a:lnTo>
                  <a:cubicBezTo>
                    <a:pt x="8186" y="106"/>
                    <a:pt x="8081" y="1"/>
                    <a:pt x="7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57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6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41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6" y="1641"/>
                  </a:cubicBezTo>
                  <a:lnTo>
                    <a:pt x="1370" y="1641"/>
                  </a:lnTo>
                  <a:cubicBezTo>
                    <a:pt x="1520" y="1626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20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15" y="1520"/>
                    <a:pt x="121" y="1641"/>
                    <a:pt x="256" y="1641"/>
                  </a:cubicBezTo>
                  <a:lnTo>
                    <a:pt x="1384" y="1641"/>
                  </a:lnTo>
                  <a:cubicBezTo>
                    <a:pt x="1520" y="1641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20" y="1"/>
                    <a:pt x="1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06"/>
                    <a:pt x="1521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6"/>
                  </a:cubicBezTo>
                  <a:lnTo>
                    <a:pt x="16" y="1385"/>
                  </a:lnTo>
                  <a:cubicBezTo>
                    <a:pt x="16" y="1520"/>
                    <a:pt x="121" y="1626"/>
                    <a:pt x="256" y="1641"/>
                  </a:cubicBezTo>
                  <a:lnTo>
                    <a:pt x="1370" y="1641"/>
                  </a:lnTo>
                  <a:cubicBezTo>
                    <a:pt x="1505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5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3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3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7"/>
                  </a:cubicBezTo>
                  <a:lnTo>
                    <a:pt x="16" y="1385"/>
                  </a:lnTo>
                  <a:cubicBezTo>
                    <a:pt x="1" y="1521"/>
                    <a:pt x="121" y="1626"/>
                    <a:pt x="256" y="1626"/>
                  </a:cubicBezTo>
                  <a:lnTo>
                    <a:pt x="1385" y="1626"/>
                  </a:lnTo>
                  <a:cubicBezTo>
                    <a:pt x="1520" y="1626"/>
                    <a:pt x="1626" y="1521"/>
                    <a:pt x="1626" y="1385"/>
                  </a:cubicBezTo>
                  <a:lnTo>
                    <a:pt x="1626" y="257"/>
                  </a:lnTo>
                  <a:cubicBezTo>
                    <a:pt x="1626" y="106"/>
                    <a:pt x="1520" y="1"/>
                    <a:pt x="1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1" y="1"/>
                  </a:moveTo>
                  <a:cubicBezTo>
                    <a:pt x="106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0" y="1520"/>
                    <a:pt x="106" y="1626"/>
                    <a:pt x="241" y="1641"/>
                  </a:cubicBezTo>
                  <a:lnTo>
                    <a:pt x="1369" y="1641"/>
                  </a:lnTo>
                  <a:cubicBezTo>
                    <a:pt x="1505" y="1626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3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41" y="1"/>
                  </a:moveTo>
                  <a:cubicBezTo>
                    <a:pt x="106" y="1"/>
                    <a:pt x="0" y="106"/>
                    <a:pt x="0" y="257"/>
                  </a:cubicBezTo>
                  <a:lnTo>
                    <a:pt x="0" y="1385"/>
                  </a:lnTo>
                  <a:cubicBezTo>
                    <a:pt x="0" y="1521"/>
                    <a:pt x="106" y="1626"/>
                    <a:pt x="241" y="1626"/>
                  </a:cubicBezTo>
                  <a:lnTo>
                    <a:pt x="1369" y="1626"/>
                  </a:lnTo>
                  <a:cubicBezTo>
                    <a:pt x="1505" y="1626"/>
                    <a:pt x="1625" y="1521"/>
                    <a:pt x="1625" y="1385"/>
                  </a:cubicBezTo>
                  <a:lnTo>
                    <a:pt x="1625" y="257"/>
                  </a:lnTo>
                  <a:cubicBezTo>
                    <a:pt x="1625" y="106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3"/>
            <p:cNvSpPr/>
            <p:nvPr/>
          </p:nvSpPr>
          <p:spPr>
            <a:xfrm>
              <a:off x="2861331" y="770250"/>
              <a:ext cx="86150" cy="12450"/>
            </a:xfrm>
            <a:custGeom>
              <a:avLst/>
              <a:gdLst/>
              <a:ahLst/>
              <a:cxnLst/>
              <a:rect l="l" t="t" r="r" b="b"/>
              <a:pathLst>
                <a:path w="3446" h="498" extrusionOk="0">
                  <a:moveTo>
                    <a:pt x="331" y="1"/>
                  </a:moveTo>
                  <a:cubicBezTo>
                    <a:pt x="0" y="1"/>
                    <a:pt x="5" y="497"/>
                    <a:pt x="346" y="497"/>
                  </a:cubicBezTo>
                  <a:lnTo>
                    <a:pt x="3099" y="497"/>
                  </a:lnTo>
                  <a:cubicBezTo>
                    <a:pt x="3440" y="497"/>
                    <a:pt x="3445" y="1"/>
                    <a:pt x="3114" y="1"/>
                  </a:cubicBezTo>
                  <a:cubicBezTo>
                    <a:pt x="3109" y="1"/>
                    <a:pt x="3104" y="1"/>
                    <a:pt x="3099" y="1"/>
                  </a:cubicBezTo>
                  <a:lnTo>
                    <a:pt x="346" y="1"/>
                  </a:lnTo>
                  <a:cubicBezTo>
                    <a:pt x="341" y="1"/>
                    <a:pt x="33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3"/>
            <p:cNvSpPr/>
            <p:nvPr/>
          </p:nvSpPr>
          <p:spPr>
            <a:xfrm>
              <a:off x="2847344" y="814625"/>
              <a:ext cx="114125" cy="12500"/>
            </a:xfrm>
            <a:custGeom>
              <a:avLst/>
              <a:gdLst/>
              <a:ahLst/>
              <a:cxnLst/>
              <a:rect l="l" t="t" r="r" b="b"/>
              <a:pathLst>
                <a:path w="4565" h="500" extrusionOk="0">
                  <a:moveTo>
                    <a:pt x="338" y="0"/>
                  </a:moveTo>
                  <a:cubicBezTo>
                    <a:pt x="1" y="0"/>
                    <a:pt x="1" y="499"/>
                    <a:pt x="338" y="499"/>
                  </a:cubicBezTo>
                  <a:cubicBezTo>
                    <a:pt x="348" y="499"/>
                    <a:pt x="357" y="499"/>
                    <a:pt x="367" y="498"/>
                  </a:cubicBezTo>
                  <a:lnTo>
                    <a:pt x="4249" y="498"/>
                  </a:lnTo>
                  <a:cubicBezTo>
                    <a:pt x="4565" y="468"/>
                    <a:pt x="4565" y="31"/>
                    <a:pt x="4249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3"/>
            <p:cNvSpPr/>
            <p:nvPr/>
          </p:nvSpPr>
          <p:spPr>
            <a:xfrm>
              <a:off x="2884269" y="751550"/>
              <a:ext cx="40275" cy="88225"/>
            </a:xfrm>
            <a:custGeom>
              <a:avLst/>
              <a:gdLst/>
              <a:ahLst/>
              <a:cxnLst/>
              <a:rect l="l" t="t" r="r" b="b"/>
              <a:pathLst>
                <a:path w="1611" h="3529" extrusionOk="0">
                  <a:moveTo>
                    <a:pt x="813" y="0"/>
                  </a:moveTo>
                  <a:cubicBezTo>
                    <a:pt x="692" y="0"/>
                    <a:pt x="572" y="79"/>
                    <a:pt x="557" y="237"/>
                  </a:cubicBezTo>
                  <a:lnTo>
                    <a:pt x="557" y="463"/>
                  </a:lnTo>
                  <a:cubicBezTo>
                    <a:pt x="256" y="508"/>
                    <a:pt x="15" y="764"/>
                    <a:pt x="15" y="1080"/>
                  </a:cubicBezTo>
                  <a:lnTo>
                    <a:pt x="15" y="1381"/>
                  </a:lnTo>
                  <a:cubicBezTo>
                    <a:pt x="15" y="1607"/>
                    <a:pt x="166" y="1817"/>
                    <a:pt x="391" y="1892"/>
                  </a:cubicBezTo>
                  <a:lnTo>
                    <a:pt x="1068" y="2118"/>
                  </a:lnTo>
                  <a:cubicBezTo>
                    <a:pt x="1083" y="2118"/>
                    <a:pt x="1098" y="2133"/>
                    <a:pt x="1098" y="2148"/>
                  </a:cubicBezTo>
                  <a:lnTo>
                    <a:pt x="1098" y="2359"/>
                  </a:lnTo>
                  <a:cubicBezTo>
                    <a:pt x="1098" y="2449"/>
                    <a:pt x="1023" y="2524"/>
                    <a:pt x="948" y="2524"/>
                  </a:cubicBezTo>
                  <a:lnTo>
                    <a:pt x="677" y="2524"/>
                  </a:lnTo>
                  <a:cubicBezTo>
                    <a:pt x="587" y="2524"/>
                    <a:pt x="512" y="2449"/>
                    <a:pt x="512" y="2359"/>
                  </a:cubicBezTo>
                  <a:cubicBezTo>
                    <a:pt x="527" y="2178"/>
                    <a:pt x="395" y="2088"/>
                    <a:pt x="263" y="2088"/>
                  </a:cubicBezTo>
                  <a:cubicBezTo>
                    <a:pt x="132" y="2088"/>
                    <a:pt x="0" y="2178"/>
                    <a:pt x="15" y="2359"/>
                  </a:cubicBezTo>
                  <a:cubicBezTo>
                    <a:pt x="15" y="2675"/>
                    <a:pt x="241" y="2946"/>
                    <a:pt x="557" y="3006"/>
                  </a:cubicBezTo>
                  <a:lnTo>
                    <a:pt x="557" y="3247"/>
                  </a:lnTo>
                  <a:cubicBezTo>
                    <a:pt x="542" y="3435"/>
                    <a:pt x="673" y="3529"/>
                    <a:pt x="805" y="3529"/>
                  </a:cubicBezTo>
                  <a:cubicBezTo>
                    <a:pt x="937" y="3529"/>
                    <a:pt x="1068" y="3435"/>
                    <a:pt x="1053" y="3247"/>
                  </a:cubicBezTo>
                  <a:lnTo>
                    <a:pt x="1053" y="3006"/>
                  </a:lnTo>
                  <a:cubicBezTo>
                    <a:pt x="1369" y="2961"/>
                    <a:pt x="1595" y="2675"/>
                    <a:pt x="1610" y="2359"/>
                  </a:cubicBezTo>
                  <a:lnTo>
                    <a:pt x="1610" y="2148"/>
                  </a:lnTo>
                  <a:cubicBezTo>
                    <a:pt x="1610" y="1922"/>
                    <a:pt x="1445" y="1712"/>
                    <a:pt x="1234" y="1637"/>
                  </a:cubicBezTo>
                  <a:lnTo>
                    <a:pt x="542" y="1411"/>
                  </a:lnTo>
                  <a:cubicBezTo>
                    <a:pt x="527" y="1411"/>
                    <a:pt x="512" y="1396"/>
                    <a:pt x="527" y="1381"/>
                  </a:cubicBezTo>
                  <a:lnTo>
                    <a:pt x="527" y="1080"/>
                  </a:lnTo>
                  <a:cubicBezTo>
                    <a:pt x="512" y="1020"/>
                    <a:pt x="572" y="975"/>
                    <a:pt x="632" y="975"/>
                  </a:cubicBezTo>
                  <a:lnTo>
                    <a:pt x="993" y="975"/>
                  </a:lnTo>
                  <a:cubicBezTo>
                    <a:pt x="1000" y="973"/>
                    <a:pt x="1006" y="972"/>
                    <a:pt x="1012" y="972"/>
                  </a:cubicBezTo>
                  <a:cubicBezTo>
                    <a:pt x="1062" y="972"/>
                    <a:pt x="1098" y="1026"/>
                    <a:pt x="1098" y="1080"/>
                  </a:cubicBezTo>
                  <a:cubicBezTo>
                    <a:pt x="1098" y="1245"/>
                    <a:pt x="1226" y="1328"/>
                    <a:pt x="1354" y="1328"/>
                  </a:cubicBezTo>
                  <a:cubicBezTo>
                    <a:pt x="1482" y="1328"/>
                    <a:pt x="1610" y="1245"/>
                    <a:pt x="1610" y="1080"/>
                  </a:cubicBezTo>
                  <a:cubicBezTo>
                    <a:pt x="1610" y="764"/>
                    <a:pt x="1369" y="508"/>
                    <a:pt x="1068" y="463"/>
                  </a:cubicBezTo>
                  <a:lnTo>
                    <a:pt x="1068" y="237"/>
                  </a:lnTo>
                  <a:cubicBezTo>
                    <a:pt x="1053" y="79"/>
                    <a:pt x="933" y="0"/>
                    <a:pt x="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E99DF-9DFA-E268-5639-B3B2347B8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EC366-276C-172A-3D75-BAA562D01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CONCLUSIONES</a:t>
            </a:r>
          </a:p>
        </p:txBody>
      </p:sp>
      <p:sp>
        <p:nvSpPr>
          <p:cNvPr id="3" name="Google Shape;3489;p72">
            <a:extLst>
              <a:ext uri="{FF2B5EF4-FFF2-40B4-BE49-F238E27FC236}">
                <a16:creationId xmlns:a16="http://schemas.microsoft.com/office/drawing/2014/main" id="{1B611F51-A3F9-5BE7-5B16-958F08F28F72}"/>
              </a:ext>
            </a:extLst>
          </p:cNvPr>
          <p:cNvSpPr txBox="1">
            <a:spLocks/>
          </p:cNvSpPr>
          <p:nvPr/>
        </p:nvSpPr>
        <p:spPr>
          <a:xfrm>
            <a:off x="1014008" y="1313871"/>
            <a:ext cx="7691700" cy="2689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E7B36DE-79A8-FF12-E18D-971B354D7488}"/>
              </a:ext>
            </a:extLst>
          </p:cNvPr>
          <p:cNvSpPr txBox="1">
            <a:spLocks/>
          </p:cNvSpPr>
          <p:nvPr/>
        </p:nvSpPr>
        <p:spPr>
          <a:xfrm>
            <a:off x="1315766" y="661925"/>
            <a:ext cx="7672500" cy="373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El sulfato es el único que se mantiene más o menos estable. Puede ser por su ubicuidad, por las características del agua, por contaminación…</a:t>
            </a:r>
          </a:p>
          <a:p>
            <a:pPr algn="l"/>
            <a:endParaRPr lang="es-E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Cada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podría requerir sus medidas específicas.</a:t>
            </a:r>
          </a:p>
        </p:txBody>
      </p:sp>
    </p:spTree>
    <p:extLst>
      <p:ext uri="{BB962C8B-B14F-4D97-AF65-F5344CB8AC3E}">
        <p14:creationId xmlns:p14="http://schemas.microsoft.com/office/powerpoint/2010/main" val="2986662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FDECB786-7B5B-D606-16A5-74C97835C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58510CF7-BE19-F6F3-624A-A5CDD48B10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Acciones y decisiones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D965A04F-1213-5EDB-6057-7B5AF6876F0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05457674-21C2-3B5F-B36B-CF1E904D8A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529783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Conclusiones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033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¿Por qué estudiar la calidad del agua</a:t>
            </a: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y contexto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65721-2A5C-CF56-ED15-9E5204102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MEDIDAS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603CE9C-64E2-1699-D1AB-19DFBD78E877}"/>
              </a:ext>
            </a:extLst>
          </p:cNvPr>
          <p:cNvSpPr txBox="1">
            <a:spLocks/>
          </p:cNvSpPr>
          <p:nvPr/>
        </p:nvSpPr>
        <p:spPr>
          <a:xfrm>
            <a:off x="934766" y="1027025"/>
            <a:ext cx="7672500" cy="373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s-E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-DATASET DE CALIDAD: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Realizar pruebas específicas para nitritos y amoníaco:</a:t>
            </a:r>
          </a:p>
          <a:p>
            <a:pPr marL="228600" indent="-228600" algn="l">
              <a:buAutoNum type="arabicPeriod"/>
            </a:pP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Kit de Nitritos NO2-N (0,0 a 1,0 mg/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Lç</a:t>
            </a:r>
            <a:endParaRPr lang="es-E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indent="-228600" algn="l">
              <a:buAutoNum type="arabicPeriod"/>
            </a:pP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Nitritos</a:t>
            </a:r>
          </a:p>
          <a:p>
            <a:pPr marL="228600" indent="-228600" algn="l">
              <a:buAutoNum type="arabicPeriod"/>
            </a:pP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Kit de Prueba para Control de Nitrificación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Monitorear regularmente 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Análisis adicional en cada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las condiciones ambientales y los posibles orígenes de la contaminación</a:t>
            </a:r>
          </a:p>
          <a:p>
            <a:pPr algn="l"/>
            <a:endParaRPr lang="es-E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-E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-DATASET DE POTABILIDAD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MEDIDAS ESPECÍFICAS POR CLUSTER: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Monitorear el sulfato.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Valores moderados en todas las características: Aunque no hay una característica dominante, podríamos seguir monitoreando regularmente el agua para detectar cualquier cambio significativo.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Filtrar o tratar el agua para reducir la turbidez podría ser beneficioso.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Alta concentración de sólidos: Implementar sistemas de filtración o tratamiento para reducir los sólidos disueltos en el agua.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Alta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dureza,ph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conductividad. medidas para reducir la dureza del agua, como el uso de ablandadores de agua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Alto sulfato: Monitorear el sulfato y considerar medidas para mantenerlo dentro de los límites aceptables.</a:t>
            </a:r>
          </a:p>
        </p:txBody>
      </p:sp>
    </p:spTree>
    <p:extLst>
      <p:ext uri="{BB962C8B-B14F-4D97-AF65-F5344CB8AC3E}">
        <p14:creationId xmlns:p14="http://schemas.microsoft.com/office/powerpoint/2010/main" val="230459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669D-DAF8-4171-472D-2581DA7B3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Decisiones de negocio</a:t>
            </a:r>
          </a:p>
        </p:txBody>
      </p:sp>
      <p:sp>
        <p:nvSpPr>
          <p:cNvPr id="3" name="Google Shape;3489;p72">
            <a:extLst>
              <a:ext uri="{FF2B5EF4-FFF2-40B4-BE49-F238E27FC236}">
                <a16:creationId xmlns:a16="http://schemas.microsoft.com/office/drawing/2014/main" id="{D6492379-BD96-684E-906F-F00B35B95182}"/>
              </a:ext>
            </a:extLst>
          </p:cNvPr>
          <p:cNvSpPr txBox="1">
            <a:spLocks/>
          </p:cNvSpPr>
          <p:nvPr/>
        </p:nvSpPr>
        <p:spPr>
          <a:xfrm>
            <a:off x="1014008" y="1313871"/>
            <a:ext cx="7691700" cy="2689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SzPts val="1600"/>
              <a:buFont typeface="Arial"/>
              <a:buChar char="●"/>
            </a:pPr>
            <a:r>
              <a:rPr lang="es-ES" sz="2400" dirty="0">
                <a:hlinkClick r:id="rId2"/>
              </a:rPr>
              <a:t>Identificación de áreas de riesgo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s-ES" sz="2400" dirty="0">
                <a:hlinkClick r:id="rId2"/>
              </a:rPr>
              <a:t>Priorización de recursos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s-ES" sz="2400" dirty="0">
                <a:hlinkClick r:id="rId2"/>
              </a:rPr>
              <a:t>Planificación a largo plazo</a:t>
            </a:r>
          </a:p>
          <a:p>
            <a:pPr marL="127000">
              <a:buSzPts val="1600"/>
            </a:pPr>
            <a:endParaRPr lang="es-ES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467236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0" name="Google Shape;2610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72868" y="1182666"/>
            <a:ext cx="1120485" cy="7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9" flipH="1">
            <a:off x="3592203" y="1204363"/>
            <a:ext cx="1207295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5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91" flipH="1">
            <a:off x="6316671" y="1130000"/>
            <a:ext cx="1270441" cy="8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5" flipH="1">
            <a:off x="2268502" y="3255947"/>
            <a:ext cx="127044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5038361" y="3307016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57"/>
          <p:cNvSpPr txBox="1"/>
          <p:nvPr/>
        </p:nvSpPr>
        <p:spPr>
          <a:xfrm>
            <a:off x="1144868" y="1357036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6" name="Google Shape;2616;p57"/>
          <p:cNvSpPr txBox="1"/>
          <p:nvPr/>
        </p:nvSpPr>
        <p:spPr>
          <a:xfrm>
            <a:off x="1142232" y="1835425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Buscar targets mas díficiles de obtener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7" name="Google Shape;2617;p57"/>
          <p:cNvSpPr txBox="1"/>
          <p:nvPr/>
        </p:nvSpPr>
        <p:spPr>
          <a:xfrm>
            <a:off x="3813097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no </a:t>
            </a: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8" name="Google Shape;2618;p57"/>
          <p:cNvSpPr txBox="1"/>
          <p:nvPr/>
        </p:nvSpPr>
        <p:spPr>
          <a:xfrm>
            <a:off x="3810901" y="1836618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Perfil de los </a:t>
            </a:r>
            <a:r>
              <a:rPr lang="es-E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cluster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9" name="Google Shape;2619;p57"/>
          <p:cNvSpPr txBox="1"/>
          <p:nvPr/>
        </p:nvSpPr>
        <p:spPr>
          <a:xfrm>
            <a:off x="6474114" y="1357025"/>
            <a:ext cx="2746085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supervisado y no 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0" name="Google Shape;2620;p57"/>
          <p:cNvSpPr txBox="1"/>
          <p:nvPr/>
        </p:nvSpPr>
        <p:spPr>
          <a:xfrm>
            <a:off x="6464544" y="1836293"/>
            <a:ext cx="2679455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Obtener datos sobre procedencia de los registros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1" name="Google Shape;2621;p57"/>
          <p:cNvSpPr txBox="1"/>
          <p:nvPr/>
        </p:nvSpPr>
        <p:spPr>
          <a:xfrm>
            <a:off x="2477238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no 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2" name="Google Shape;2622;p57"/>
          <p:cNvSpPr txBox="1"/>
          <p:nvPr/>
        </p:nvSpPr>
        <p:spPr>
          <a:xfrm>
            <a:off x="2493730" y="3958869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Indice de Rand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3" name="Google Shape;2623;p57"/>
          <p:cNvSpPr txBox="1"/>
          <p:nvPr/>
        </p:nvSpPr>
        <p:spPr>
          <a:xfrm>
            <a:off x="5144813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no 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4" name="Google Shape;2624;p57"/>
          <p:cNvSpPr txBox="1"/>
          <p:nvPr/>
        </p:nvSpPr>
        <p:spPr>
          <a:xfrm>
            <a:off x="5158479" y="4112320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Explorar otro método para los </a:t>
            </a:r>
            <a:r>
              <a:rPr lang="es-E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outliers</a:t>
            </a: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(Mean shift, DBSCAN…)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5" name="Google Shape;2625;p57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6" name="Google Shape;2626;p57"/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7" name="Google Shape;2627;p57"/>
          <p:cNvCxnSpPr/>
          <p:nvPr/>
        </p:nvCxnSpPr>
        <p:spPr>
          <a:xfrm rot="10800000">
            <a:off x="232260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28" name="Google Shape;2628;p57"/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9" name="Google Shape;2629;p57"/>
          <p:cNvCxnSpPr/>
          <p:nvPr/>
        </p:nvCxnSpPr>
        <p:spPr>
          <a:xfrm rot="10800000">
            <a:off x="498735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30" name="Google Shape;2630;p57"/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1" name="Google Shape;2631;p5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AMPLIACIONES POSTERIORES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489" name="Google Shape;3489;p72"/>
          <p:cNvSpPr txBox="1">
            <a:spLocks noGrp="1"/>
          </p:cNvSpPr>
          <p:nvPr>
            <p:ph type="subTitle" idx="1"/>
          </p:nvPr>
        </p:nvSpPr>
        <p:spPr>
          <a:xfrm>
            <a:off x="1014008" y="1313871"/>
            <a:ext cx="7691700" cy="2689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>
                <a:hlinkClick r:id="rId3"/>
              </a:rPr>
              <a:t> https://www.kaggle.com/datasets/mssmartypants/water-quality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>
                <a:hlinkClick r:id="rId3"/>
              </a:rPr>
              <a:t> https://www.kaggle.com/datasets/adityakadiwal/water-potability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>
                <a:hlinkClick r:id="rId3"/>
              </a:rPr>
              <a:t>Cómo se CONTAMINA el AGUA - causas naturales y humanas (ecologiaverde.com)</a:t>
            </a:r>
            <a:endParaRPr lang="es-ES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>
                <a:hlinkClick r:id="rId4"/>
              </a:rPr>
              <a:t>https://academia-lab.com/enciclopedia/perclorato-de-amonio/</a:t>
            </a:r>
            <a:endParaRPr lang="es-ES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/>
              <a:t>https://www.ambientum.com/enciclopedia_medioambiental/aguas/determinacion_de_compuestos_del_nitrogeno.asp</a:t>
            </a:r>
            <a:endParaRPr sz="1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69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grpSp>
        <p:nvGrpSpPr>
          <p:cNvPr id="3140" name="Google Shape;3140;p69"/>
          <p:cNvGrpSpPr/>
          <p:nvPr/>
        </p:nvGrpSpPr>
        <p:grpSpPr>
          <a:xfrm>
            <a:off x="3767367" y="1989683"/>
            <a:ext cx="1609267" cy="389593"/>
            <a:chOff x="3771072" y="3043102"/>
            <a:chExt cx="1609267" cy="389593"/>
          </a:xfrm>
        </p:grpSpPr>
        <p:sp>
          <p:nvSpPr>
            <p:cNvPr id="3141" name="Google Shape;3141;p69"/>
            <p:cNvSpPr/>
            <p:nvPr/>
          </p:nvSpPr>
          <p:spPr>
            <a:xfrm>
              <a:off x="4990793" y="3043102"/>
              <a:ext cx="389546" cy="389593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3142" name="Google Shape;3142;p69"/>
            <p:cNvGrpSpPr/>
            <p:nvPr/>
          </p:nvGrpSpPr>
          <p:grpSpPr>
            <a:xfrm>
              <a:off x="3771072" y="3043102"/>
              <a:ext cx="389566" cy="389593"/>
              <a:chOff x="3859373" y="3043102"/>
              <a:chExt cx="389566" cy="389593"/>
            </a:xfrm>
          </p:grpSpPr>
          <p:sp>
            <p:nvSpPr>
              <p:cNvPr id="3143" name="Google Shape;3143;p69"/>
              <p:cNvSpPr/>
              <p:nvPr/>
            </p:nvSpPr>
            <p:spPr>
              <a:xfrm>
                <a:off x="4043511" y="3111313"/>
                <a:ext cx="133363" cy="321381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4" name="Google Shape;3144;p69"/>
              <p:cNvSpPr/>
              <p:nvPr/>
            </p:nvSpPr>
            <p:spPr>
              <a:xfrm>
                <a:off x="3859373" y="3043102"/>
                <a:ext cx="389566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45" name="Google Shape;3145;p69"/>
            <p:cNvGrpSpPr/>
            <p:nvPr/>
          </p:nvGrpSpPr>
          <p:grpSpPr>
            <a:xfrm>
              <a:off x="4380953" y="3043102"/>
              <a:ext cx="389525" cy="389593"/>
              <a:chOff x="4393055" y="3043102"/>
              <a:chExt cx="389525" cy="389593"/>
            </a:xfrm>
          </p:grpSpPr>
          <p:sp>
            <p:nvSpPr>
              <p:cNvPr id="3146" name="Google Shape;3146;p69"/>
              <p:cNvSpPr/>
              <p:nvPr/>
            </p:nvSpPr>
            <p:spPr>
              <a:xfrm>
                <a:off x="4462281" y="3112355"/>
                <a:ext cx="251075" cy="251085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7" name="Google Shape;3147;p69"/>
              <p:cNvSpPr/>
              <p:nvPr/>
            </p:nvSpPr>
            <p:spPr>
              <a:xfrm>
                <a:off x="4530730" y="3180832"/>
                <a:ext cx="114177" cy="11412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8" name="Google Shape;3148;p69"/>
              <p:cNvSpPr/>
              <p:nvPr/>
            </p:nvSpPr>
            <p:spPr>
              <a:xfrm>
                <a:off x="4393055" y="3043102"/>
                <a:ext cx="389525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49" name="Google Shape;3149;p69"/>
          <p:cNvSpPr txBox="1"/>
          <p:nvPr/>
        </p:nvSpPr>
        <p:spPr>
          <a:xfrm>
            <a:off x="2646000" y="4360909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6" name="Google Shape;2816;p6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36646" y="2564221"/>
            <a:ext cx="914520" cy="769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7" name="Google Shape;2817;p66"/>
          <p:cNvGrpSpPr/>
          <p:nvPr/>
        </p:nvGrpSpPr>
        <p:grpSpPr>
          <a:xfrm>
            <a:off x="3356988" y="1188729"/>
            <a:ext cx="5256529" cy="3047080"/>
            <a:chOff x="650312" y="1743637"/>
            <a:chExt cx="4566130" cy="2646873"/>
          </a:xfrm>
        </p:grpSpPr>
        <p:sp>
          <p:nvSpPr>
            <p:cNvPr id="2818" name="Google Shape;2818;p66"/>
            <p:cNvSpPr/>
            <p:nvPr/>
          </p:nvSpPr>
          <p:spPr>
            <a:xfrm>
              <a:off x="4648940" y="3841015"/>
              <a:ext cx="63300" cy="63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rgbClr val="E6B8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9" name="Google Shape;2819;p66"/>
            <p:cNvGrpSpPr/>
            <p:nvPr/>
          </p:nvGrpSpPr>
          <p:grpSpPr>
            <a:xfrm>
              <a:off x="650312" y="1743637"/>
              <a:ext cx="4566130" cy="2646873"/>
              <a:chOff x="1397225" y="1410350"/>
              <a:chExt cx="4786300" cy="2774500"/>
            </a:xfrm>
          </p:grpSpPr>
          <p:grpSp>
            <p:nvGrpSpPr>
              <p:cNvPr id="2820" name="Google Shape;2820;p66"/>
              <p:cNvGrpSpPr/>
              <p:nvPr/>
            </p:nvGrpSpPr>
            <p:grpSpPr>
              <a:xfrm>
                <a:off x="4293400" y="2574725"/>
                <a:ext cx="84425" cy="80100"/>
                <a:chOff x="4293400" y="2574725"/>
                <a:chExt cx="84425" cy="80100"/>
              </a:xfrm>
            </p:grpSpPr>
            <p:sp>
              <p:nvSpPr>
                <p:cNvPr id="2821" name="Google Shape;2821;p66"/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22" name="Google Shape;2822;p66"/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3" name="Google Shape;2823;p6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824" name="Google Shape;2824;p66"/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grpSp>
              <p:nvGrpSpPr>
                <p:cNvPr id="2825" name="Google Shape;2825;p66"/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826" name="Google Shape;2826;p66"/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2827" name="Google Shape;2827;p66"/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8" name="Google Shape;2828;p66"/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9" name="Google Shape;2829;p66"/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0" name="Google Shape;2830;p66"/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1" name="Google Shape;2831;p66"/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32" name="Google Shape;2832;p66"/>
              <p:cNvGrpSpPr/>
              <p:nvPr/>
            </p:nvGrpSpPr>
            <p:grpSpPr>
              <a:xfrm>
                <a:off x="3960625" y="2587825"/>
                <a:ext cx="94050" cy="104125"/>
                <a:chOff x="3960625" y="2587825"/>
                <a:chExt cx="94050" cy="104125"/>
              </a:xfrm>
            </p:grpSpPr>
            <p:sp>
              <p:nvSpPr>
                <p:cNvPr id="2833" name="Google Shape;2833;p66"/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34" name="Google Shape;2834;p66"/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5" name="Google Shape;2835;p66"/>
              <p:cNvGrpSpPr/>
              <p:nvPr/>
            </p:nvGrpSpPr>
            <p:grpSpPr>
              <a:xfrm>
                <a:off x="3765350" y="2500900"/>
                <a:ext cx="173600" cy="187925"/>
                <a:chOff x="3765350" y="2500900"/>
                <a:chExt cx="173600" cy="187925"/>
              </a:xfrm>
            </p:grpSpPr>
            <p:sp>
              <p:nvSpPr>
                <p:cNvPr id="2836" name="Google Shape;2836;p66"/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37" name="Google Shape;2837;p66"/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838;p66"/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66"/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66"/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66"/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2" name="Google Shape;2842;p66"/>
              <p:cNvGrpSpPr/>
              <p:nvPr/>
            </p:nvGrpSpPr>
            <p:grpSpPr>
              <a:xfrm>
                <a:off x="3750475" y="2481850"/>
                <a:ext cx="85125" cy="51800"/>
                <a:chOff x="3750475" y="2481850"/>
                <a:chExt cx="85125" cy="51800"/>
              </a:xfrm>
            </p:grpSpPr>
            <p:sp>
              <p:nvSpPr>
                <p:cNvPr id="2843" name="Google Shape;2843;p66"/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66"/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845" name="Google Shape;2845;p66"/>
              <p:cNvGrpSpPr/>
              <p:nvPr/>
            </p:nvGrpSpPr>
            <p:grpSpPr>
              <a:xfrm>
                <a:off x="3627175" y="2432450"/>
                <a:ext cx="172100" cy="169075"/>
                <a:chOff x="3627175" y="2432450"/>
                <a:chExt cx="172100" cy="169075"/>
              </a:xfrm>
            </p:grpSpPr>
            <p:sp>
              <p:nvSpPr>
                <p:cNvPr id="2846" name="Google Shape;2846;p66"/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847;p66"/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48" name="Google Shape;2848;p66"/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849" name="Google Shape;2849;p66"/>
              <p:cNvGrpSpPr/>
              <p:nvPr/>
            </p:nvGrpSpPr>
            <p:grpSpPr>
              <a:xfrm>
                <a:off x="3561536" y="2585450"/>
                <a:ext cx="61539" cy="99045"/>
                <a:chOff x="3561536" y="2585450"/>
                <a:chExt cx="61539" cy="99045"/>
              </a:xfrm>
            </p:grpSpPr>
            <p:sp>
              <p:nvSpPr>
                <p:cNvPr id="2850" name="Google Shape;2850;p66"/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p66"/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852" name="Google Shape;2852;p66"/>
              <p:cNvGrpSpPr/>
              <p:nvPr/>
            </p:nvGrpSpPr>
            <p:grpSpPr>
              <a:xfrm>
                <a:off x="3906325" y="1984500"/>
                <a:ext cx="156075" cy="262825"/>
                <a:chOff x="3906325" y="1984500"/>
                <a:chExt cx="156075" cy="262825"/>
              </a:xfrm>
            </p:grpSpPr>
            <p:sp>
              <p:nvSpPr>
                <p:cNvPr id="2853" name="Google Shape;2853;p66"/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54" name="Google Shape;2854;p66"/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5" name="Google Shape;2855;p66"/>
              <p:cNvGrpSpPr/>
              <p:nvPr/>
            </p:nvGrpSpPr>
            <p:grpSpPr>
              <a:xfrm>
                <a:off x="1397225" y="1637375"/>
                <a:ext cx="1401575" cy="1228250"/>
                <a:chOff x="1397225" y="1637375"/>
                <a:chExt cx="1401575" cy="1228250"/>
              </a:xfrm>
            </p:grpSpPr>
            <p:sp>
              <p:nvSpPr>
                <p:cNvPr id="2856" name="Google Shape;2856;p66"/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grpSp>
              <p:nvGrpSpPr>
                <p:cNvPr id="2857" name="Google Shape;2857;p66"/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858" name="Google Shape;2858;p66"/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9" name="Google Shape;2859;p66"/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60" name="Google Shape;2860;p66"/>
              <p:cNvGrpSpPr/>
              <p:nvPr/>
            </p:nvGrpSpPr>
            <p:grpSpPr>
              <a:xfrm>
                <a:off x="2605700" y="3152850"/>
                <a:ext cx="594125" cy="616250"/>
                <a:chOff x="2605700" y="3152850"/>
                <a:chExt cx="594125" cy="616250"/>
              </a:xfrm>
            </p:grpSpPr>
            <p:sp>
              <p:nvSpPr>
                <p:cNvPr id="2861" name="Google Shape;2861;p66"/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62" name="Google Shape;2862;p66"/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3" name="Google Shape;2863;p66"/>
              <p:cNvGrpSpPr/>
              <p:nvPr/>
            </p:nvGrpSpPr>
            <p:grpSpPr>
              <a:xfrm>
                <a:off x="2680375" y="3423800"/>
                <a:ext cx="182975" cy="761050"/>
                <a:chOff x="2680375" y="3423800"/>
                <a:chExt cx="182975" cy="761050"/>
              </a:xfrm>
            </p:grpSpPr>
            <p:sp>
              <p:nvSpPr>
                <p:cNvPr id="2864" name="Google Shape;2864;p66"/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65" name="Google Shape;2865;p66"/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6" name="Google Shape;2866;p66"/>
              <p:cNvGrpSpPr/>
              <p:nvPr/>
            </p:nvGrpSpPr>
            <p:grpSpPr>
              <a:xfrm>
                <a:off x="3918000" y="3561900"/>
                <a:ext cx="236225" cy="207100"/>
                <a:chOff x="3918000" y="3561900"/>
                <a:chExt cx="236225" cy="207100"/>
              </a:xfrm>
            </p:grpSpPr>
            <p:sp>
              <p:nvSpPr>
                <p:cNvPr id="2867" name="Google Shape;2867;p66"/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68" name="Google Shape;2868;p66"/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9" name="Google Shape;2869;p66"/>
              <p:cNvSpPr/>
              <p:nvPr/>
            </p:nvSpPr>
            <p:spPr>
              <a:xfrm>
                <a:off x="2736350" y="2969700"/>
                <a:ext cx="39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66"/>
              <p:cNvSpPr/>
              <p:nvPr/>
            </p:nvSpPr>
            <p:spPr>
              <a:xfrm>
                <a:off x="2668350" y="2948250"/>
                <a:ext cx="5547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66"/>
              <p:cNvSpPr/>
              <p:nvPr/>
            </p:nvSpPr>
            <p:spPr>
              <a:xfrm>
                <a:off x="2980100" y="1451675"/>
                <a:ext cx="608375" cy="778925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2" name="Google Shape;2872;p66"/>
              <p:cNvGrpSpPr/>
              <p:nvPr/>
            </p:nvGrpSpPr>
            <p:grpSpPr>
              <a:xfrm>
                <a:off x="1922950" y="1410350"/>
                <a:ext cx="1252825" cy="1162875"/>
                <a:chOff x="1922950" y="1410350"/>
                <a:chExt cx="1252825" cy="1162875"/>
              </a:xfrm>
            </p:grpSpPr>
            <p:sp>
              <p:nvSpPr>
                <p:cNvPr id="2873" name="Google Shape;2873;p66"/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66"/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66"/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876;p66"/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66"/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66"/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66"/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66"/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66"/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66"/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66"/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66"/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66"/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66"/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887;p66"/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66"/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89" name="Google Shape;2889;p66"/>
              <p:cNvSpPr/>
              <p:nvPr/>
            </p:nvSpPr>
            <p:spPr>
              <a:xfrm>
                <a:off x="2577325" y="2970225"/>
                <a:ext cx="3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6"/>
              <p:cNvSpPr/>
              <p:nvPr/>
            </p:nvSpPr>
            <p:spPr>
              <a:xfrm>
                <a:off x="2632250" y="2947725"/>
                <a:ext cx="413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66"/>
              <p:cNvSpPr/>
              <p:nvPr/>
            </p:nvSpPr>
            <p:spPr>
              <a:xfrm>
                <a:off x="2485775" y="2895925"/>
                <a:ext cx="153825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66"/>
              <p:cNvSpPr/>
              <p:nvPr/>
            </p:nvSpPr>
            <p:spPr>
              <a:xfrm>
                <a:off x="2901125" y="4083350"/>
                <a:ext cx="392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6"/>
              <p:cNvSpPr/>
              <p:nvPr/>
            </p:nvSpPr>
            <p:spPr>
              <a:xfrm>
                <a:off x="2506700" y="3102550"/>
                <a:ext cx="800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6"/>
              <p:cNvSpPr/>
              <p:nvPr/>
            </p:nvSpPr>
            <p:spPr>
              <a:xfrm>
                <a:off x="2464350" y="3080075"/>
                <a:ext cx="48650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6"/>
              <p:cNvSpPr/>
              <p:nvPr/>
            </p:nvSpPr>
            <p:spPr>
              <a:xfrm>
                <a:off x="2438700" y="3020425"/>
                <a:ext cx="6750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66"/>
              <p:cNvSpPr/>
              <p:nvPr/>
            </p:nvSpPr>
            <p:spPr>
              <a:xfrm>
                <a:off x="2416725" y="3006825"/>
                <a:ext cx="915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6"/>
              <p:cNvSpPr/>
              <p:nvPr/>
            </p:nvSpPr>
            <p:spPr>
              <a:xfrm>
                <a:off x="2404175" y="3031950"/>
                <a:ext cx="361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6"/>
              <p:cNvSpPr/>
              <p:nvPr/>
            </p:nvSpPr>
            <p:spPr>
              <a:xfrm>
                <a:off x="2420400" y="2972825"/>
                <a:ext cx="167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66"/>
              <p:cNvSpPr/>
              <p:nvPr/>
            </p:nvSpPr>
            <p:spPr>
              <a:xfrm>
                <a:off x="2374900" y="2981200"/>
                <a:ext cx="59650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66"/>
              <p:cNvSpPr/>
              <p:nvPr/>
            </p:nvSpPr>
            <p:spPr>
              <a:xfrm>
                <a:off x="2050050" y="2725400"/>
                <a:ext cx="412225" cy="305525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66"/>
              <p:cNvSpPr/>
              <p:nvPr/>
            </p:nvSpPr>
            <p:spPr>
              <a:xfrm>
                <a:off x="2916800" y="3161675"/>
                <a:ext cx="408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66"/>
              <p:cNvSpPr/>
              <p:nvPr/>
            </p:nvSpPr>
            <p:spPr>
              <a:xfrm>
                <a:off x="2866075" y="3155900"/>
                <a:ext cx="5807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66"/>
              <p:cNvSpPr/>
              <p:nvPr/>
            </p:nvSpPr>
            <p:spPr>
              <a:xfrm>
                <a:off x="2816900" y="3119825"/>
                <a:ext cx="72725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66"/>
              <p:cNvSpPr/>
              <p:nvPr/>
            </p:nvSpPr>
            <p:spPr>
              <a:xfrm>
                <a:off x="2646900" y="3064375"/>
                <a:ext cx="19200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66"/>
              <p:cNvSpPr/>
              <p:nvPr/>
            </p:nvSpPr>
            <p:spPr>
              <a:xfrm>
                <a:off x="2561625" y="3060700"/>
                <a:ext cx="173700" cy="247450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6"/>
              <p:cNvSpPr/>
              <p:nvPr/>
            </p:nvSpPr>
            <p:spPr>
              <a:xfrm>
                <a:off x="2531825" y="3224950"/>
                <a:ext cx="85800" cy="94200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6"/>
              <p:cNvSpPr/>
              <p:nvPr/>
            </p:nvSpPr>
            <p:spPr>
              <a:xfrm>
                <a:off x="2527100" y="3246400"/>
                <a:ext cx="186250" cy="274650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6"/>
              <p:cNvSpPr/>
              <p:nvPr/>
            </p:nvSpPr>
            <p:spPr>
              <a:xfrm>
                <a:off x="2700250" y="3389200"/>
                <a:ext cx="1799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66"/>
              <p:cNvSpPr/>
              <p:nvPr/>
            </p:nvSpPr>
            <p:spPr>
              <a:xfrm>
                <a:off x="2809050" y="3531500"/>
                <a:ext cx="123475" cy="130275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66"/>
              <p:cNvSpPr/>
              <p:nvPr/>
            </p:nvSpPr>
            <p:spPr>
              <a:xfrm>
                <a:off x="2884375" y="3700450"/>
                <a:ext cx="73250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1" name="Google Shape;2911;p66"/>
              <p:cNvGrpSpPr/>
              <p:nvPr/>
            </p:nvGrpSpPr>
            <p:grpSpPr>
              <a:xfrm>
                <a:off x="2711750" y="3572300"/>
                <a:ext cx="230725" cy="598425"/>
                <a:chOff x="2711750" y="3572300"/>
                <a:chExt cx="230725" cy="598425"/>
              </a:xfrm>
            </p:grpSpPr>
            <p:sp>
              <p:nvSpPr>
                <p:cNvPr id="2912" name="Google Shape;2912;p66"/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66"/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14" name="Google Shape;2914;p66"/>
              <p:cNvSpPr/>
              <p:nvPr/>
            </p:nvSpPr>
            <p:spPr>
              <a:xfrm>
                <a:off x="5404100" y="2847275"/>
                <a:ext cx="26175" cy="612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5" name="Google Shape;2915;p66"/>
              <p:cNvGrpSpPr/>
              <p:nvPr/>
            </p:nvGrpSpPr>
            <p:grpSpPr>
              <a:xfrm>
                <a:off x="3781475" y="1624825"/>
                <a:ext cx="153300" cy="166375"/>
                <a:chOff x="3781475" y="1624825"/>
                <a:chExt cx="153300" cy="166375"/>
              </a:xfrm>
            </p:grpSpPr>
            <p:sp>
              <p:nvSpPr>
                <p:cNvPr id="2916" name="Google Shape;2916;p66"/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66"/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66"/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66"/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20" name="Google Shape;2920;p66"/>
              <p:cNvSpPr/>
              <p:nvPr/>
            </p:nvSpPr>
            <p:spPr>
              <a:xfrm>
                <a:off x="5511350" y="2436650"/>
                <a:ext cx="175250" cy="3071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66"/>
              <p:cNvSpPr/>
              <p:nvPr/>
            </p:nvSpPr>
            <p:spPr>
              <a:xfrm>
                <a:off x="5440200" y="2597250"/>
                <a:ext cx="6017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66"/>
              <p:cNvSpPr/>
              <p:nvPr/>
            </p:nvSpPr>
            <p:spPr>
              <a:xfrm>
                <a:off x="5410900" y="2501000"/>
                <a:ext cx="68550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66"/>
              <p:cNvSpPr/>
              <p:nvPr/>
            </p:nvSpPr>
            <p:spPr>
              <a:xfrm>
                <a:off x="4855375" y="2348250"/>
                <a:ext cx="444650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6"/>
              <p:cNvSpPr/>
              <p:nvPr/>
            </p:nvSpPr>
            <p:spPr>
              <a:xfrm>
                <a:off x="5730000" y="3287725"/>
                <a:ext cx="141250" cy="120875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6"/>
              <p:cNvSpPr/>
              <p:nvPr/>
            </p:nvSpPr>
            <p:spPr>
              <a:xfrm>
                <a:off x="5413525" y="2961325"/>
                <a:ext cx="11510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6"/>
              <p:cNvSpPr/>
              <p:nvPr/>
            </p:nvSpPr>
            <p:spPr>
              <a:xfrm>
                <a:off x="5472625" y="3375600"/>
                <a:ext cx="560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7" name="Google Shape;2927;p66"/>
              <p:cNvGrpSpPr/>
              <p:nvPr/>
            </p:nvGrpSpPr>
            <p:grpSpPr>
              <a:xfrm>
                <a:off x="5068275" y="3161675"/>
                <a:ext cx="664875" cy="222850"/>
                <a:chOff x="5068275" y="3161675"/>
                <a:chExt cx="664875" cy="222850"/>
              </a:xfrm>
            </p:grpSpPr>
            <p:sp>
              <p:nvSpPr>
                <p:cNvPr id="2928" name="Google Shape;2928;p66"/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66"/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66"/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66"/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2" name="Google Shape;2932;p66"/>
              <p:cNvSpPr/>
              <p:nvPr/>
            </p:nvSpPr>
            <p:spPr>
              <a:xfrm>
                <a:off x="5139425" y="3145975"/>
                <a:ext cx="628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66"/>
              <p:cNvSpPr/>
              <p:nvPr/>
            </p:nvSpPr>
            <p:spPr>
              <a:xfrm>
                <a:off x="5279075" y="3142825"/>
                <a:ext cx="137075" cy="9262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66"/>
              <p:cNvSpPr/>
              <p:nvPr/>
            </p:nvSpPr>
            <p:spPr>
              <a:xfrm>
                <a:off x="5150925" y="2887575"/>
                <a:ext cx="119300" cy="23070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66"/>
              <p:cNvSpPr/>
              <p:nvPr/>
            </p:nvSpPr>
            <p:spPr>
              <a:xfrm>
                <a:off x="5166625" y="3025150"/>
                <a:ext cx="758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66"/>
              <p:cNvSpPr/>
              <p:nvPr/>
            </p:nvSpPr>
            <p:spPr>
              <a:xfrm>
                <a:off x="4941700" y="2836825"/>
                <a:ext cx="743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66"/>
              <p:cNvSpPr/>
              <p:nvPr/>
            </p:nvSpPr>
            <p:spPr>
              <a:xfrm>
                <a:off x="3787225" y="2293850"/>
                <a:ext cx="554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66"/>
              <p:cNvSpPr/>
              <p:nvPr/>
            </p:nvSpPr>
            <p:spPr>
              <a:xfrm>
                <a:off x="3743300" y="1958025"/>
                <a:ext cx="290325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66"/>
              <p:cNvSpPr/>
              <p:nvPr/>
            </p:nvSpPr>
            <p:spPr>
              <a:xfrm>
                <a:off x="3823325" y="2021850"/>
                <a:ext cx="143875" cy="324875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66"/>
              <p:cNvSpPr/>
              <p:nvPr/>
            </p:nvSpPr>
            <p:spPr>
              <a:xfrm>
                <a:off x="3976075" y="2250975"/>
                <a:ext cx="575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66"/>
              <p:cNvSpPr/>
              <p:nvPr/>
            </p:nvSpPr>
            <p:spPr>
              <a:xfrm>
                <a:off x="3949400" y="2288625"/>
                <a:ext cx="915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66"/>
              <p:cNvSpPr/>
              <p:nvPr/>
            </p:nvSpPr>
            <p:spPr>
              <a:xfrm>
                <a:off x="3952525" y="2322625"/>
                <a:ext cx="7117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66"/>
              <p:cNvSpPr/>
              <p:nvPr/>
            </p:nvSpPr>
            <p:spPr>
              <a:xfrm>
                <a:off x="3986525" y="2326300"/>
                <a:ext cx="12087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66"/>
              <p:cNvSpPr/>
              <p:nvPr/>
            </p:nvSpPr>
            <p:spPr>
              <a:xfrm>
                <a:off x="3903350" y="2478500"/>
                <a:ext cx="832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66"/>
              <p:cNvSpPr/>
              <p:nvPr/>
            </p:nvSpPr>
            <p:spPr>
              <a:xfrm>
                <a:off x="3910150" y="2462825"/>
                <a:ext cx="7170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66"/>
              <p:cNvSpPr/>
              <p:nvPr/>
            </p:nvSpPr>
            <p:spPr>
              <a:xfrm>
                <a:off x="3947825" y="2585750"/>
                <a:ext cx="272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66"/>
              <p:cNvSpPr/>
              <p:nvPr/>
            </p:nvSpPr>
            <p:spPr>
              <a:xfrm>
                <a:off x="3934750" y="2566400"/>
                <a:ext cx="2617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66"/>
              <p:cNvSpPr/>
              <p:nvPr/>
            </p:nvSpPr>
            <p:spPr>
              <a:xfrm>
                <a:off x="3895525" y="2538675"/>
                <a:ext cx="544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66"/>
              <p:cNvSpPr/>
              <p:nvPr/>
            </p:nvSpPr>
            <p:spPr>
              <a:xfrm>
                <a:off x="3865700" y="2510950"/>
                <a:ext cx="424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66"/>
              <p:cNvSpPr/>
              <p:nvPr/>
            </p:nvSpPr>
            <p:spPr>
              <a:xfrm>
                <a:off x="3811300" y="2470650"/>
                <a:ext cx="999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66"/>
              <p:cNvSpPr/>
              <p:nvPr/>
            </p:nvSpPr>
            <p:spPr>
              <a:xfrm>
                <a:off x="3867800" y="2355575"/>
                <a:ext cx="132350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66"/>
              <p:cNvSpPr/>
              <p:nvPr/>
            </p:nvSpPr>
            <p:spPr>
              <a:xfrm>
                <a:off x="3841625" y="2432475"/>
                <a:ext cx="10570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66"/>
              <p:cNvSpPr/>
              <p:nvPr/>
            </p:nvSpPr>
            <p:spPr>
              <a:xfrm>
                <a:off x="3759500" y="2356100"/>
                <a:ext cx="120350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66"/>
              <p:cNvSpPr/>
              <p:nvPr/>
            </p:nvSpPr>
            <p:spPr>
              <a:xfrm>
                <a:off x="3727600" y="2387500"/>
                <a:ext cx="5180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66"/>
              <p:cNvSpPr/>
              <p:nvPr/>
            </p:nvSpPr>
            <p:spPr>
              <a:xfrm>
                <a:off x="3722900" y="2426200"/>
                <a:ext cx="408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66"/>
              <p:cNvSpPr/>
              <p:nvPr/>
            </p:nvSpPr>
            <p:spPr>
              <a:xfrm>
                <a:off x="3758475" y="2449750"/>
                <a:ext cx="995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66"/>
              <p:cNvSpPr/>
              <p:nvPr/>
            </p:nvSpPr>
            <p:spPr>
              <a:xfrm>
                <a:off x="3552375" y="2346700"/>
                <a:ext cx="580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8" name="Google Shape;2958;p66"/>
              <p:cNvGrpSpPr/>
              <p:nvPr/>
            </p:nvGrpSpPr>
            <p:grpSpPr>
              <a:xfrm>
                <a:off x="3586375" y="2281300"/>
                <a:ext cx="125025" cy="175275"/>
                <a:chOff x="3586375" y="2281300"/>
                <a:chExt cx="125025" cy="175275"/>
              </a:xfrm>
            </p:grpSpPr>
            <p:sp>
              <p:nvSpPr>
                <p:cNvPr id="2959" name="Google Shape;2959;p66"/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66"/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1" name="Google Shape;2961;p66"/>
              <p:cNvSpPr/>
              <p:nvPr/>
            </p:nvSpPr>
            <p:spPr>
              <a:xfrm>
                <a:off x="4300900" y="3419025"/>
                <a:ext cx="109875" cy="2056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62" name="Google Shape;2962;p66"/>
              <p:cNvGrpSpPr/>
              <p:nvPr/>
            </p:nvGrpSpPr>
            <p:grpSpPr>
              <a:xfrm>
                <a:off x="5298975" y="3412225"/>
                <a:ext cx="576450" cy="616225"/>
                <a:chOff x="5298975" y="3412225"/>
                <a:chExt cx="576450" cy="616225"/>
              </a:xfrm>
            </p:grpSpPr>
            <p:sp>
              <p:nvSpPr>
                <p:cNvPr id="2963" name="Google Shape;2963;p66"/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66"/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5" name="Google Shape;2965;p66"/>
              <p:cNvGrpSpPr/>
              <p:nvPr/>
            </p:nvGrpSpPr>
            <p:grpSpPr>
              <a:xfrm>
                <a:off x="5952300" y="3852150"/>
                <a:ext cx="231225" cy="287200"/>
                <a:chOff x="5952300" y="3852150"/>
                <a:chExt cx="231225" cy="287200"/>
              </a:xfrm>
            </p:grpSpPr>
            <p:sp>
              <p:nvSpPr>
                <p:cNvPr id="2966" name="Google Shape;2966;p66"/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66"/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8" name="Google Shape;2968;p66"/>
              <p:cNvSpPr/>
              <p:nvPr/>
            </p:nvSpPr>
            <p:spPr>
              <a:xfrm>
                <a:off x="3399625" y="2088800"/>
                <a:ext cx="127125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66"/>
              <p:cNvSpPr/>
              <p:nvPr/>
            </p:nvSpPr>
            <p:spPr>
              <a:xfrm>
                <a:off x="4616850" y="2275025"/>
                <a:ext cx="885625" cy="661225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66"/>
              <p:cNvSpPr/>
              <p:nvPr/>
            </p:nvSpPr>
            <p:spPr>
              <a:xfrm>
                <a:off x="5150925" y="290325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66"/>
              <p:cNvSpPr/>
              <p:nvPr/>
            </p:nvSpPr>
            <p:spPr>
              <a:xfrm>
                <a:off x="5134200" y="2918425"/>
                <a:ext cx="26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66"/>
              <p:cNvSpPr/>
              <p:nvPr/>
            </p:nvSpPr>
            <p:spPr>
              <a:xfrm>
                <a:off x="4608475" y="2660550"/>
                <a:ext cx="52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66"/>
              <p:cNvSpPr/>
              <p:nvPr/>
            </p:nvSpPr>
            <p:spPr>
              <a:xfrm>
                <a:off x="4302475" y="2310075"/>
                <a:ext cx="5477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66"/>
              <p:cNvSpPr/>
              <p:nvPr/>
            </p:nvSpPr>
            <p:spPr>
              <a:xfrm>
                <a:off x="4443200" y="2520875"/>
                <a:ext cx="231750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66"/>
              <p:cNvSpPr/>
              <p:nvPr/>
            </p:nvSpPr>
            <p:spPr>
              <a:xfrm>
                <a:off x="4401875" y="2571100"/>
                <a:ext cx="207150" cy="130275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76" name="Google Shape;2976;p66"/>
              <p:cNvGrpSpPr/>
              <p:nvPr/>
            </p:nvGrpSpPr>
            <p:grpSpPr>
              <a:xfrm>
                <a:off x="4842300" y="3099950"/>
                <a:ext cx="31425" cy="59650"/>
                <a:chOff x="4842300" y="3099950"/>
                <a:chExt cx="31425" cy="59650"/>
              </a:xfrm>
            </p:grpSpPr>
            <p:sp>
              <p:nvSpPr>
                <p:cNvPr id="2977" name="Google Shape;2977;p66"/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66"/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66"/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66"/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1" name="Google Shape;2981;p66"/>
              <p:cNvSpPr/>
              <p:nvPr/>
            </p:nvSpPr>
            <p:spPr>
              <a:xfrm>
                <a:off x="4663400" y="2731150"/>
                <a:ext cx="405425" cy="396025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66"/>
              <p:cNvSpPr/>
              <p:nvPr/>
            </p:nvSpPr>
            <p:spPr>
              <a:xfrm>
                <a:off x="4822425" y="2778250"/>
                <a:ext cx="1193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66"/>
              <p:cNvSpPr/>
              <p:nvPr/>
            </p:nvSpPr>
            <p:spPr>
              <a:xfrm>
                <a:off x="4547800" y="2671000"/>
                <a:ext cx="20037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66"/>
              <p:cNvSpPr/>
              <p:nvPr/>
            </p:nvSpPr>
            <p:spPr>
              <a:xfrm>
                <a:off x="4533150" y="2640675"/>
                <a:ext cx="191475" cy="15955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66"/>
              <p:cNvSpPr/>
              <p:nvPr/>
            </p:nvSpPr>
            <p:spPr>
              <a:xfrm>
                <a:off x="3978150" y="2401100"/>
                <a:ext cx="237525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66"/>
              <p:cNvSpPr/>
              <p:nvPr/>
            </p:nvSpPr>
            <p:spPr>
              <a:xfrm>
                <a:off x="4036750" y="2474325"/>
                <a:ext cx="497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66"/>
              <p:cNvSpPr/>
              <p:nvPr/>
            </p:nvSpPr>
            <p:spPr>
              <a:xfrm>
                <a:off x="3957250" y="2483750"/>
                <a:ext cx="1276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66"/>
              <p:cNvSpPr/>
              <p:nvPr/>
            </p:nvSpPr>
            <p:spPr>
              <a:xfrm>
                <a:off x="3989150" y="2555400"/>
                <a:ext cx="8372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9" name="Google Shape;2989;p66"/>
              <p:cNvGrpSpPr/>
              <p:nvPr/>
            </p:nvGrpSpPr>
            <p:grpSpPr>
              <a:xfrm>
                <a:off x="3866750" y="2520350"/>
                <a:ext cx="78475" cy="60700"/>
                <a:chOff x="3866750" y="2520350"/>
                <a:chExt cx="78475" cy="60700"/>
              </a:xfrm>
            </p:grpSpPr>
            <p:sp>
              <p:nvSpPr>
                <p:cNvPr id="2990" name="Google Shape;2990;p66"/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66"/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66"/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66"/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4" name="Google Shape;2994;p66"/>
              <p:cNvSpPr/>
              <p:nvPr/>
            </p:nvSpPr>
            <p:spPr>
              <a:xfrm>
                <a:off x="3799775" y="2577900"/>
                <a:ext cx="14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66"/>
              <p:cNvSpPr/>
              <p:nvPr/>
            </p:nvSpPr>
            <p:spPr>
              <a:xfrm>
                <a:off x="3567525" y="2564825"/>
                <a:ext cx="16062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66"/>
              <p:cNvSpPr/>
              <p:nvPr/>
            </p:nvSpPr>
            <p:spPr>
              <a:xfrm>
                <a:off x="4298300" y="2628625"/>
                <a:ext cx="2512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66"/>
              <p:cNvSpPr/>
              <p:nvPr/>
            </p:nvSpPr>
            <p:spPr>
              <a:xfrm>
                <a:off x="4292025" y="2631250"/>
                <a:ext cx="295050" cy="237500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66"/>
              <p:cNvSpPr/>
              <p:nvPr/>
            </p:nvSpPr>
            <p:spPr>
              <a:xfrm>
                <a:off x="4277375" y="2602475"/>
                <a:ext cx="51800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66"/>
              <p:cNvSpPr/>
              <p:nvPr/>
            </p:nvSpPr>
            <p:spPr>
              <a:xfrm>
                <a:off x="4044600" y="2592025"/>
                <a:ext cx="260525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66"/>
              <p:cNvSpPr/>
              <p:nvPr/>
            </p:nvSpPr>
            <p:spPr>
              <a:xfrm>
                <a:off x="4041450" y="2592550"/>
                <a:ext cx="397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66"/>
              <p:cNvSpPr/>
              <p:nvPr/>
            </p:nvSpPr>
            <p:spPr>
              <a:xfrm>
                <a:off x="4231325" y="2673625"/>
                <a:ext cx="139700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66"/>
              <p:cNvSpPr/>
              <p:nvPr/>
            </p:nvSpPr>
            <p:spPr>
              <a:xfrm>
                <a:off x="4345375" y="2791325"/>
                <a:ext cx="251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66"/>
              <p:cNvSpPr/>
              <p:nvPr/>
            </p:nvSpPr>
            <p:spPr>
              <a:xfrm>
                <a:off x="4136125" y="2704475"/>
                <a:ext cx="32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66"/>
              <p:cNvSpPr/>
              <p:nvPr/>
            </p:nvSpPr>
            <p:spPr>
              <a:xfrm>
                <a:off x="4184250" y="2677275"/>
                <a:ext cx="90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66"/>
              <p:cNvSpPr/>
              <p:nvPr/>
            </p:nvSpPr>
            <p:spPr>
              <a:xfrm>
                <a:off x="4165950" y="2741625"/>
                <a:ext cx="22000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66"/>
              <p:cNvSpPr/>
              <p:nvPr/>
            </p:nvSpPr>
            <p:spPr>
              <a:xfrm>
                <a:off x="4185300" y="2741625"/>
                <a:ext cx="577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66"/>
              <p:cNvSpPr/>
              <p:nvPr/>
            </p:nvSpPr>
            <p:spPr>
              <a:xfrm>
                <a:off x="4179025" y="2755750"/>
                <a:ext cx="78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66"/>
              <p:cNvSpPr/>
              <p:nvPr/>
            </p:nvSpPr>
            <p:spPr>
              <a:xfrm>
                <a:off x="4179025" y="2721750"/>
                <a:ext cx="188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66"/>
              <p:cNvSpPr/>
              <p:nvPr/>
            </p:nvSpPr>
            <p:spPr>
              <a:xfrm>
                <a:off x="4180075" y="2740050"/>
                <a:ext cx="5807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66"/>
              <p:cNvSpPr/>
              <p:nvPr/>
            </p:nvSpPr>
            <p:spPr>
              <a:xfrm>
                <a:off x="4179025" y="2758875"/>
                <a:ext cx="299225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66"/>
              <p:cNvSpPr/>
              <p:nvPr/>
            </p:nvSpPr>
            <p:spPr>
              <a:xfrm>
                <a:off x="4409700" y="2852525"/>
                <a:ext cx="110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66"/>
              <p:cNvSpPr/>
              <p:nvPr/>
            </p:nvSpPr>
            <p:spPr>
              <a:xfrm>
                <a:off x="4421225" y="2854100"/>
                <a:ext cx="69075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66"/>
              <p:cNvSpPr/>
              <p:nvPr/>
            </p:nvSpPr>
            <p:spPr>
              <a:xfrm>
                <a:off x="4434300" y="2866125"/>
                <a:ext cx="108300" cy="133400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66"/>
              <p:cNvSpPr/>
              <p:nvPr/>
            </p:nvSpPr>
            <p:spPr>
              <a:xfrm>
                <a:off x="4483475" y="2847275"/>
                <a:ext cx="57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66"/>
              <p:cNvSpPr/>
              <p:nvPr/>
            </p:nvSpPr>
            <p:spPr>
              <a:xfrm>
                <a:off x="4300375" y="2959750"/>
                <a:ext cx="153825" cy="99925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66"/>
              <p:cNvSpPr/>
              <p:nvPr/>
            </p:nvSpPr>
            <p:spPr>
              <a:xfrm>
                <a:off x="4035700" y="2769350"/>
                <a:ext cx="180500" cy="151725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66"/>
              <p:cNvSpPr/>
              <p:nvPr/>
            </p:nvSpPr>
            <p:spPr>
              <a:xfrm>
                <a:off x="4003800" y="2919475"/>
                <a:ext cx="238550" cy="273600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66"/>
              <p:cNvSpPr/>
              <p:nvPr/>
            </p:nvSpPr>
            <p:spPr>
              <a:xfrm>
                <a:off x="4166475" y="3025650"/>
                <a:ext cx="219725" cy="166900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66"/>
              <p:cNvSpPr/>
              <p:nvPr/>
            </p:nvSpPr>
            <p:spPr>
              <a:xfrm>
                <a:off x="4213550" y="2979100"/>
                <a:ext cx="96800" cy="85825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66"/>
              <p:cNvSpPr/>
              <p:nvPr/>
            </p:nvSpPr>
            <p:spPr>
              <a:xfrm>
                <a:off x="4292025" y="3059150"/>
                <a:ext cx="2197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66"/>
              <p:cNvSpPr/>
              <p:nvPr/>
            </p:nvSpPr>
            <p:spPr>
              <a:xfrm>
                <a:off x="4282600" y="3069600"/>
                <a:ext cx="148050" cy="196175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66"/>
              <p:cNvSpPr/>
              <p:nvPr/>
            </p:nvSpPr>
            <p:spPr>
              <a:xfrm>
                <a:off x="4175375" y="3163750"/>
                <a:ext cx="121375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66"/>
              <p:cNvSpPr/>
              <p:nvPr/>
            </p:nvSpPr>
            <p:spPr>
              <a:xfrm>
                <a:off x="4145025" y="3258950"/>
                <a:ext cx="1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66"/>
              <p:cNvSpPr/>
              <p:nvPr/>
            </p:nvSpPr>
            <p:spPr>
              <a:xfrm>
                <a:off x="4115200" y="3182075"/>
                <a:ext cx="83725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66"/>
              <p:cNvSpPr/>
              <p:nvPr/>
            </p:nvSpPr>
            <p:spPr>
              <a:xfrm>
                <a:off x="3898125" y="3081625"/>
                <a:ext cx="1883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66"/>
              <p:cNvSpPr/>
              <p:nvPr/>
            </p:nvSpPr>
            <p:spPr>
              <a:xfrm>
                <a:off x="3821225" y="2747900"/>
                <a:ext cx="22340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66"/>
              <p:cNvSpPr/>
              <p:nvPr/>
            </p:nvSpPr>
            <p:spPr>
              <a:xfrm>
                <a:off x="3792975" y="2679900"/>
                <a:ext cx="57050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66"/>
              <p:cNvSpPr/>
              <p:nvPr/>
            </p:nvSpPr>
            <p:spPr>
              <a:xfrm>
                <a:off x="3568575" y="2683550"/>
                <a:ext cx="28982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66"/>
              <p:cNvSpPr/>
              <p:nvPr/>
            </p:nvSpPr>
            <p:spPr>
              <a:xfrm>
                <a:off x="3511050" y="2702400"/>
                <a:ext cx="167400" cy="132350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66"/>
              <p:cNvSpPr/>
              <p:nvPr/>
            </p:nvSpPr>
            <p:spPr>
              <a:xfrm>
                <a:off x="3450875" y="2834200"/>
                <a:ext cx="11877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66"/>
              <p:cNvSpPr/>
              <p:nvPr/>
            </p:nvSpPr>
            <p:spPr>
              <a:xfrm>
                <a:off x="3450375" y="2838400"/>
                <a:ext cx="17055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66"/>
              <p:cNvSpPr/>
              <p:nvPr/>
            </p:nvSpPr>
            <p:spPr>
              <a:xfrm>
                <a:off x="3518375" y="2873975"/>
                <a:ext cx="235400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66"/>
              <p:cNvSpPr/>
              <p:nvPr/>
            </p:nvSpPr>
            <p:spPr>
              <a:xfrm>
                <a:off x="3617750" y="3020950"/>
                <a:ext cx="108825" cy="7902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66"/>
              <p:cNvSpPr/>
              <p:nvPr/>
            </p:nvSpPr>
            <p:spPr>
              <a:xfrm>
                <a:off x="3442525" y="2997925"/>
                <a:ext cx="9312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66"/>
              <p:cNvSpPr/>
              <p:nvPr/>
            </p:nvSpPr>
            <p:spPr>
              <a:xfrm>
                <a:off x="3452975" y="3056525"/>
                <a:ext cx="445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6" name="Google Shape;3036;p66"/>
              <p:cNvGrpSpPr/>
              <p:nvPr/>
            </p:nvGrpSpPr>
            <p:grpSpPr>
              <a:xfrm>
                <a:off x="3450375" y="3038225"/>
                <a:ext cx="132875" cy="99400"/>
                <a:chOff x="3450375" y="3038225"/>
                <a:chExt cx="132875" cy="99400"/>
              </a:xfrm>
            </p:grpSpPr>
            <p:sp>
              <p:nvSpPr>
                <p:cNvPr id="3037" name="Google Shape;3037;p66"/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66"/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39" name="Google Shape;3039;p66"/>
              <p:cNvSpPr/>
              <p:nvPr/>
            </p:nvSpPr>
            <p:spPr>
              <a:xfrm>
                <a:off x="3503200" y="3095750"/>
                <a:ext cx="4030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66"/>
              <p:cNvSpPr/>
              <p:nvPr/>
            </p:nvSpPr>
            <p:spPr>
              <a:xfrm>
                <a:off x="3529350" y="3117725"/>
                <a:ext cx="58600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66"/>
              <p:cNvSpPr/>
              <p:nvPr/>
            </p:nvSpPr>
            <p:spPr>
              <a:xfrm>
                <a:off x="3570150" y="3086875"/>
                <a:ext cx="894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66"/>
              <p:cNvSpPr/>
              <p:nvPr/>
            </p:nvSpPr>
            <p:spPr>
              <a:xfrm>
                <a:off x="3647050" y="3079025"/>
                <a:ext cx="6122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66"/>
              <p:cNvSpPr/>
              <p:nvPr/>
            </p:nvSpPr>
            <p:spPr>
              <a:xfrm>
                <a:off x="3689950" y="3079025"/>
                <a:ext cx="29300" cy="779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66"/>
              <p:cNvSpPr/>
              <p:nvPr/>
            </p:nvSpPr>
            <p:spPr>
              <a:xfrm>
                <a:off x="3705625" y="3059150"/>
                <a:ext cx="450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66"/>
              <p:cNvSpPr/>
              <p:nvPr/>
            </p:nvSpPr>
            <p:spPr>
              <a:xfrm>
                <a:off x="3881925" y="2896975"/>
                <a:ext cx="150650" cy="239600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66"/>
              <p:cNvSpPr/>
              <p:nvPr/>
            </p:nvSpPr>
            <p:spPr>
              <a:xfrm>
                <a:off x="3863600" y="3051825"/>
                <a:ext cx="47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66"/>
              <p:cNvSpPr/>
              <p:nvPr/>
            </p:nvSpPr>
            <p:spPr>
              <a:xfrm>
                <a:off x="3695700" y="2900125"/>
                <a:ext cx="2202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66"/>
              <p:cNvSpPr/>
              <p:nvPr/>
            </p:nvSpPr>
            <p:spPr>
              <a:xfrm>
                <a:off x="3732825" y="3041350"/>
                <a:ext cx="1653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66"/>
              <p:cNvSpPr/>
              <p:nvPr/>
            </p:nvSpPr>
            <p:spPr>
              <a:xfrm>
                <a:off x="3813400" y="3053900"/>
                <a:ext cx="109850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66"/>
              <p:cNvSpPr/>
              <p:nvPr/>
            </p:nvSpPr>
            <p:spPr>
              <a:xfrm>
                <a:off x="3813900" y="3211875"/>
                <a:ext cx="82675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66"/>
              <p:cNvSpPr/>
              <p:nvPr/>
            </p:nvSpPr>
            <p:spPr>
              <a:xfrm>
                <a:off x="3821750" y="3213450"/>
                <a:ext cx="293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66"/>
              <p:cNvSpPr/>
              <p:nvPr/>
            </p:nvSpPr>
            <p:spPr>
              <a:xfrm>
                <a:off x="3848425" y="3188875"/>
                <a:ext cx="11092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66"/>
              <p:cNvSpPr/>
              <p:nvPr/>
            </p:nvSpPr>
            <p:spPr>
              <a:xfrm>
                <a:off x="3860475" y="3308125"/>
                <a:ext cx="1570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66"/>
              <p:cNvSpPr/>
              <p:nvPr/>
            </p:nvSpPr>
            <p:spPr>
              <a:xfrm>
                <a:off x="4111550" y="3257925"/>
                <a:ext cx="161650" cy="164775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66"/>
              <p:cNvSpPr/>
              <p:nvPr/>
            </p:nvSpPr>
            <p:spPr>
              <a:xfrm>
                <a:off x="4106850" y="3261050"/>
                <a:ext cx="29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66"/>
              <p:cNvSpPr/>
              <p:nvPr/>
            </p:nvSpPr>
            <p:spPr>
              <a:xfrm>
                <a:off x="4106850" y="3275175"/>
                <a:ext cx="287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66"/>
              <p:cNvSpPr/>
              <p:nvPr/>
            </p:nvSpPr>
            <p:spPr>
              <a:xfrm>
                <a:off x="3862550" y="3166900"/>
                <a:ext cx="275700" cy="273075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66"/>
              <p:cNvSpPr/>
              <p:nvPr/>
            </p:nvSpPr>
            <p:spPr>
              <a:xfrm>
                <a:off x="4159150" y="3380850"/>
                <a:ext cx="46050" cy="1161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66"/>
              <p:cNvSpPr/>
              <p:nvPr/>
            </p:nvSpPr>
            <p:spPr>
              <a:xfrm>
                <a:off x="4001175" y="3363575"/>
                <a:ext cx="170550" cy="14545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66"/>
              <p:cNvSpPr/>
              <p:nvPr/>
            </p:nvSpPr>
            <p:spPr>
              <a:xfrm>
                <a:off x="3852625" y="3330100"/>
                <a:ext cx="181000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66"/>
              <p:cNvSpPr/>
              <p:nvPr/>
            </p:nvSpPr>
            <p:spPr>
              <a:xfrm>
                <a:off x="4046675" y="3472375"/>
                <a:ext cx="113025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66"/>
              <p:cNvSpPr/>
              <p:nvPr/>
            </p:nvSpPr>
            <p:spPr>
              <a:xfrm>
                <a:off x="3968750" y="3504300"/>
                <a:ext cx="135500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66"/>
              <p:cNvSpPr/>
              <p:nvPr/>
            </p:nvSpPr>
            <p:spPr>
              <a:xfrm>
                <a:off x="3853150" y="3491725"/>
                <a:ext cx="193550" cy="182075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66"/>
              <p:cNvSpPr/>
              <p:nvPr/>
            </p:nvSpPr>
            <p:spPr>
              <a:xfrm>
                <a:off x="4123050" y="3397575"/>
                <a:ext cx="150675" cy="242750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66"/>
              <p:cNvSpPr/>
              <p:nvPr/>
            </p:nvSpPr>
            <p:spPr>
              <a:xfrm>
                <a:off x="4120450" y="3622500"/>
                <a:ext cx="209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66"/>
              <p:cNvSpPr/>
              <p:nvPr/>
            </p:nvSpPr>
            <p:spPr>
              <a:xfrm>
                <a:off x="4064475" y="3669050"/>
                <a:ext cx="335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66"/>
              <p:cNvSpPr/>
              <p:nvPr/>
            </p:nvSpPr>
            <p:spPr>
              <a:xfrm>
                <a:off x="4697400" y="2660025"/>
                <a:ext cx="1051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66"/>
              <p:cNvSpPr/>
              <p:nvPr/>
            </p:nvSpPr>
            <p:spPr>
              <a:xfrm>
                <a:off x="4697400" y="2660025"/>
                <a:ext cx="1051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66"/>
              <p:cNvSpPr/>
              <p:nvPr/>
            </p:nvSpPr>
            <p:spPr>
              <a:xfrm>
                <a:off x="4252775" y="2586800"/>
                <a:ext cx="70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66"/>
              <p:cNvSpPr/>
              <p:nvPr/>
            </p:nvSpPr>
            <p:spPr>
              <a:xfrm>
                <a:off x="4298825" y="2603000"/>
                <a:ext cx="26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66"/>
              <p:cNvSpPr/>
              <p:nvPr/>
            </p:nvSpPr>
            <p:spPr>
              <a:xfrm>
                <a:off x="4949025" y="2811200"/>
                <a:ext cx="4447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66"/>
              <p:cNvSpPr/>
              <p:nvPr/>
            </p:nvSpPr>
            <p:spPr>
              <a:xfrm>
                <a:off x="3967175" y="2589925"/>
                <a:ext cx="3507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66"/>
              <p:cNvSpPr/>
              <p:nvPr/>
            </p:nvSpPr>
            <p:spPr>
              <a:xfrm>
                <a:off x="3938400" y="2522975"/>
                <a:ext cx="586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66"/>
              <p:cNvSpPr/>
              <p:nvPr/>
            </p:nvSpPr>
            <p:spPr>
              <a:xfrm>
                <a:off x="5009700" y="2810675"/>
                <a:ext cx="128175" cy="288250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75" name="Google Shape;3075;p66"/>
          <p:cNvSpPr txBox="1"/>
          <p:nvPr/>
        </p:nvSpPr>
        <p:spPr>
          <a:xfrm>
            <a:off x="1906909" y="2673964"/>
            <a:ext cx="1845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0D0D0D"/>
                </a:solidFill>
                <a:effectLst/>
                <a:latin typeface="Overpass" panose="020B0604020202020204" charset="0"/>
                <a:ea typeface="Aptos" panose="020B0004020202020204" pitchFamily="34" charset="0"/>
              </a:rPr>
              <a:t>785 millones de personas carecen de acceso a ninguna fuente de agua potable</a:t>
            </a:r>
            <a:endParaRPr lang="es-ES" dirty="0">
              <a:latin typeface="Overpass" panose="020B0604020202020204" charset="0"/>
            </a:endParaRPr>
          </a:p>
        </p:txBody>
      </p:sp>
      <p:grpSp>
        <p:nvGrpSpPr>
          <p:cNvPr id="3079" name="Google Shape;3079;p66"/>
          <p:cNvGrpSpPr/>
          <p:nvPr/>
        </p:nvGrpSpPr>
        <p:grpSpPr>
          <a:xfrm>
            <a:off x="957666" y="2734474"/>
            <a:ext cx="402540" cy="398341"/>
            <a:chOff x="5221275" y="1231600"/>
            <a:chExt cx="433725" cy="429200"/>
          </a:xfrm>
        </p:grpSpPr>
        <p:sp>
          <p:nvSpPr>
            <p:cNvPr id="3080" name="Google Shape;3080;p66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6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6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6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6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6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1" name="Google Shape;3091;p66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1922330" y="535482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Google Shape;3092;p6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pic>
        <p:nvPicPr>
          <p:cNvPr id="3093" name="Google Shape;3093;p6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4608122" y="3622087"/>
            <a:ext cx="554040" cy="46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4" name="Google Shape;3094;p66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710111" y="2961524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Google Shape;3095;p66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5615054" y="2552997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Google Shape;3096;p6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335599" y="1328457"/>
            <a:ext cx="554040" cy="46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8604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040C28"/>
                </a:solidFill>
                <a:effectLst/>
                <a:latin typeface="Overpass" panose="020B0604020202020204" charset="0"/>
              </a:rPr>
              <a:t>2.100 millones de personas (tres de cada 10) carecen de acceso a agua potable en el hogar</a:t>
            </a:r>
            <a:endParaRPr dirty="0">
              <a:latin typeface="Overpass" panose="020B0604020202020204" charset="0"/>
            </a:endParaRPr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pic>
        <p:nvPicPr>
          <p:cNvPr id="2180" name="Google Shape;2180;p42"/>
          <p:cNvPicPr preferRelativeResize="0"/>
          <p:nvPr/>
        </p:nvPicPr>
        <p:blipFill rotWithShape="1">
          <a:blip r:embed="rId3">
            <a:alphaModFix/>
          </a:blip>
          <a:srcRect l="12807" r="45283"/>
          <a:stretch/>
        </p:blipFill>
        <p:spPr>
          <a:xfrm>
            <a:off x="1373051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523168" y="2296208"/>
            <a:ext cx="4930273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Overpass" panose="020B0604020202020204" charset="0"/>
              </a:rPr>
              <a:t>En un mundo donde el acceso al agua potable es esencial para el bienestar humano, comprender y monitorear la calidad del agua se vuelve crucial.</a:t>
            </a:r>
            <a:endParaRPr dirty="0">
              <a:latin typeface="Overpass" panose="020B0604020202020204" charset="0"/>
            </a:endParaRPr>
          </a:p>
        </p:txBody>
      </p:sp>
      <p:pic>
        <p:nvPicPr>
          <p:cNvPr id="2171" name="Google Shape;2171;p41"/>
          <p:cNvPicPr preferRelativeResize="0"/>
          <p:nvPr/>
        </p:nvPicPr>
        <p:blipFill rotWithShape="1">
          <a:blip r:embed="rId3">
            <a:alphaModFix/>
          </a:blip>
          <a:srcRect l="17618" r="40552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64"/>
          <p:cNvSpPr txBox="1">
            <a:spLocks noGrp="1"/>
          </p:cNvSpPr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4500</a:t>
            </a:r>
          </a:p>
        </p:txBody>
      </p:sp>
      <p:sp>
        <p:nvSpPr>
          <p:cNvPr id="2804" name="Google Shape;2804;p64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dirty="0">
                <a:solidFill>
                  <a:srgbClr val="202124"/>
                </a:solidFill>
                <a:effectLst/>
                <a:latin typeface="Overpass" panose="020B0604020202020204" charset="0"/>
              </a:rPr>
              <a:t>millones de personas (6 de cada 10) no disponen de un saneamiento seguro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1972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654887" y="2735056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Conferencia de las Naciones Unidas de Estocolmo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1992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84267" y="2662053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Agenda 21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610230" y="288250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Objetivos de desarrollo sostenible de la ONU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2015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2019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574360" y="288250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Informe de la OMS Y UNICEF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Hitos históricos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1170</Words>
  <Application>Microsoft Office PowerPoint</Application>
  <PresentationFormat>Presentación en pantalla (16:9)</PresentationFormat>
  <Paragraphs>231</Paragraphs>
  <Slides>44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2" baseType="lpstr">
      <vt:lpstr>Open Sans</vt:lpstr>
      <vt:lpstr>Overpass</vt:lpstr>
      <vt:lpstr>Open Sans ExtraBold</vt:lpstr>
      <vt:lpstr>Fira Sans Extra Condensed Medium</vt:lpstr>
      <vt:lpstr>Overpass Black</vt:lpstr>
      <vt:lpstr>Open Sans SemiBold</vt:lpstr>
      <vt:lpstr>Arial</vt:lpstr>
      <vt:lpstr>Aqua Marketing Plan by Slidego</vt:lpstr>
      <vt:lpstr>MODELANDO LA PUREZA, ANÁLISIS DE LA CALIDAD DEL AGUA CON MACHINE LEARNING</vt:lpstr>
      <vt:lpstr>INDICE DE CONTENIDOS</vt:lpstr>
      <vt:lpstr>INDICE DE CONTENIDOS</vt:lpstr>
      <vt:lpstr>01</vt:lpstr>
      <vt:lpstr>Introducción</vt:lpstr>
      <vt:lpstr>Introducción</vt:lpstr>
      <vt:lpstr>Contexto</vt:lpstr>
      <vt:lpstr>4500</vt:lpstr>
      <vt:lpstr>Hitos históricos</vt:lpstr>
      <vt:lpstr>02</vt:lpstr>
      <vt:lpstr>Objetivo</vt:lpstr>
      <vt:lpstr>03</vt:lpstr>
      <vt:lpstr>Modelos que probaremos</vt:lpstr>
      <vt:lpstr>04</vt:lpstr>
      <vt:lpstr>DATASETS</vt:lpstr>
      <vt:lpstr>Limpieza y transformación</vt:lpstr>
      <vt:lpstr>EDA INICIAL WATER QUALITY </vt:lpstr>
      <vt:lpstr>EDA INICIAL WATER POTABILIDAD </vt:lpstr>
      <vt:lpstr>09</vt:lpstr>
      <vt:lpstr>ANALISIS DEL MODELO SUPERVISADO DE CALIDAD</vt:lpstr>
      <vt:lpstr>10</vt:lpstr>
      <vt:lpstr>NUEVAS LINEAS DE ESTUDIO</vt:lpstr>
      <vt:lpstr>11</vt:lpstr>
      <vt:lpstr>PCA Y KMEANS</vt:lpstr>
      <vt:lpstr>Elección de componentes para la PCA de calidad</vt:lpstr>
      <vt:lpstr>FEATURES VS COMPONENTES PCA </vt:lpstr>
      <vt:lpstr>ELECCION DE CLUSTERS CALIDAD</vt:lpstr>
      <vt:lpstr>BOXPLOT POR CLUSTER CALIDAD</vt:lpstr>
      <vt:lpstr>PROMEDIO DE CARACTERISTICAS POR CLUSTER CALIDAD</vt:lpstr>
      <vt:lpstr>HEATMAP CLUSTER CALIDAD</vt:lpstr>
      <vt:lpstr>Análisis de los cluster de calidad</vt:lpstr>
      <vt:lpstr>CONCLUSIONES</vt:lpstr>
      <vt:lpstr>ELECCION DE CLUSTERS POTABILIDAD</vt:lpstr>
      <vt:lpstr>BOXPLOT POR CLUSTER POTABILIDAD</vt:lpstr>
      <vt:lpstr>PROMEDIO DE CARACTERISTICAS POR CLUSTER POTABILIDAD</vt:lpstr>
      <vt:lpstr>HEATMAP CLUSTER CALIDAD POTABILIDAD</vt:lpstr>
      <vt:lpstr>Análisis de los cluster de potabilidad</vt:lpstr>
      <vt:lpstr>CONCLUSIONES</vt:lpstr>
      <vt:lpstr>12</vt:lpstr>
      <vt:lpstr>MEDIDAS</vt:lpstr>
      <vt:lpstr>Decisiones de negocio</vt:lpstr>
      <vt:lpstr>AMPLIACIONES POSTERIORES</vt:lpstr>
      <vt:lpstr>BIBLIOGRAFÍA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MODELANDO LA PUREZA, ANÁLISIS DE LA CALIDAD DEL AGUA CON MACHINE LEARNING</dc:title>
  <cp:lastModifiedBy>Cristina</cp:lastModifiedBy>
  <cp:revision>53</cp:revision>
  <dcterms:modified xsi:type="dcterms:W3CDTF">2024-03-04T18:22:14Z</dcterms:modified>
</cp:coreProperties>
</file>